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1031" r:id="rId2"/>
    <p:sldId id="1468" r:id="rId3"/>
    <p:sldId id="1508" r:id="rId4"/>
    <p:sldId id="1533" r:id="rId5"/>
    <p:sldId id="1534" r:id="rId6"/>
    <p:sldId id="1539" r:id="rId7"/>
    <p:sldId id="1535" r:id="rId8"/>
    <p:sldId id="1536" r:id="rId9"/>
    <p:sldId id="1540" r:id="rId10"/>
    <p:sldId id="1537" r:id="rId11"/>
    <p:sldId id="1543" r:id="rId12"/>
    <p:sldId id="1544" r:id="rId13"/>
    <p:sldId id="1538" r:id="rId14"/>
    <p:sldId id="1515" r:id="rId15"/>
    <p:sldId id="1562" r:id="rId16"/>
    <p:sldId id="1545" r:id="rId17"/>
    <p:sldId id="1546" r:id="rId18"/>
    <p:sldId id="1563" r:id="rId19"/>
    <p:sldId id="1547" r:id="rId20"/>
    <p:sldId id="1565" r:id="rId21"/>
    <p:sldId id="1564" r:id="rId22"/>
    <p:sldId id="1566" r:id="rId23"/>
    <p:sldId id="1567" r:id="rId24"/>
    <p:sldId id="1569" r:id="rId25"/>
    <p:sldId id="1570" r:id="rId26"/>
    <p:sldId id="1571" r:id="rId27"/>
    <p:sldId id="1573" r:id="rId28"/>
    <p:sldId id="1572" r:id="rId29"/>
    <p:sldId id="1574" r:id="rId30"/>
    <p:sldId id="1575" r:id="rId31"/>
    <p:sldId id="1576" r:id="rId32"/>
    <p:sldId id="1577" r:id="rId33"/>
    <p:sldId id="1578" r:id="rId34"/>
    <p:sldId id="1579" r:id="rId35"/>
    <p:sldId id="1580" r:id="rId36"/>
    <p:sldId id="1581" r:id="rId37"/>
    <p:sldId id="1582" r:id="rId38"/>
    <p:sldId id="1583" r:id="rId39"/>
    <p:sldId id="1584" r:id="rId40"/>
    <p:sldId id="1585" r:id="rId41"/>
    <p:sldId id="1586" r:id="rId42"/>
    <p:sldId id="1587" r:id="rId43"/>
    <p:sldId id="1588" r:id="rId44"/>
    <p:sldId id="1589" r:id="rId45"/>
    <p:sldId id="1590" r:id="rId46"/>
    <p:sldId id="1591" r:id="rId47"/>
    <p:sldId id="1592" r:id="rId48"/>
  </p:sldIdLst>
  <p:sldSz cx="12192000" cy="6858000"/>
  <p:notesSz cx="7104063" cy="10234613"/>
  <p:embeddedFontLst>
    <p:embeddedFont>
      <p:font typeface="Libre Franklin" pitchFamily="2" charset="0"/>
      <p:regular r:id="rId50"/>
      <p:bold r:id="rId51"/>
      <p:italic r:id="rId52"/>
      <p:boldItalic r:id="rId53"/>
    </p:embeddedFont>
    <p:embeddedFont>
      <p:font typeface="Microsoft Sans Serif" panose="020B0604020202020204" pitchFamily="34" charset="0"/>
      <p:regular r:id="rId54"/>
    </p:embeddedFont>
    <p:embeddedFont>
      <p:font typeface="Noto Sans Symbols"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4" roundtripDataSignature="AMtx7miW9Woo3fcGF6jBp+O7oEAbnb4p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saada" initials="" lastIdx="19" clrIdx="0"/>
  <p:cmAuthor id="2" name="Alessandra Capurro" initial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7" autoAdjust="0"/>
    <p:restoredTop sz="94249" autoAdjust="0"/>
  </p:normalViewPr>
  <p:slideViewPr>
    <p:cSldViewPr snapToGrid="0">
      <p:cViewPr varScale="1">
        <p:scale>
          <a:sx n="76" d="100"/>
          <a:sy n="76" d="100"/>
        </p:scale>
        <p:origin x="83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65"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26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26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26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264" Type="http://customschemas.google.com/relationships/presentationmetadata" Target="metadata"/><Relationship Id="rId269"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59" tIns="49516" rIns="99059" bIns="49516"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59" tIns="49516" rIns="99059" bIns="49516"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59" tIns="49516" rIns="99059" bIns="49516"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fr-CH" sz="1300" smtClean="0">
                <a:solidFill>
                  <a:schemeClr val="dk1"/>
                </a:solidFill>
                <a:latin typeface="Calibri"/>
                <a:ea typeface="Calibri"/>
                <a:cs typeface="Calibri"/>
                <a:sym typeface="Calibri"/>
              </a:rPr>
              <a:pPr algn="r">
                <a:buSzPts val="1200"/>
              </a:pPr>
              <a:t>‹Nr.›</a:t>
            </a:fld>
            <a:endParaRPr lang="fr-CH"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6"/>
        <p:cNvGrpSpPr/>
        <p:nvPr/>
      </p:nvGrpSpPr>
      <p:grpSpPr>
        <a:xfrm>
          <a:off x="0" y="0"/>
          <a:ext cx="0" cy="0"/>
          <a:chOff x="0" y="0"/>
          <a:chExt cx="0" cy="0"/>
        </a:xfrm>
      </p:grpSpPr>
      <p:pic>
        <p:nvPicPr>
          <p:cNvPr id="17" name="Google Shape;17;p36"/>
          <p:cNvPicPr preferRelativeResize="0"/>
          <p:nvPr/>
        </p:nvPicPr>
        <p:blipFill rotWithShape="1">
          <a:blip r:embed="rId2">
            <a:alphaModFix/>
          </a:blip>
          <a:srcRect l="5597" r="5597"/>
          <a:stretch/>
        </p:blipFill>
        <p:spPr>
          <a:xfrm>
            <a:off x="1775885" y="0"/>
            <a:ext cx="10416116" cy="6597651"/>
          </a:xfrm>
          <a:prstGeom prst="rect">
            <a:avLst/>
          </a:prstGeom>
          <a:noFill/>
          <a:ln>
            <a:noFill/>
          </a:ln>
        </p:spPr>
      </p:pic>
      <p:sp>
        <p:nvSpPr>
          <p:cNvPr id="18" name="Google Shape;18;p36"/>
          <p:cNvSpPr>
            <a:spLocks noGrp="1"/>
          </p:cNvSpPr>
          <p:nvPr>
            <p:ph type="pic" idx="2"/>
          </p:nvPr>
        </p:nvSpPr>
        <p:spPr>
          <a:xfrm>
            <a:off x="1775885" y="0"/>
            <a:ext cx="10416116" cy="6597651"/>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6"/>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36"/>
          <p:cNvPicPr preferRelativeResize="0"/>
          <p:nvPr/>
        </p:nvPicPr>
        <p:blipFill rotWithShape="1">
          <a:blip r:embed="rId3">
            <a:alphaModFix/>
          </a:blip>
          <a:srcRect/>
          <a:stretch/>
        </p:blipFill>
        <p:spPr>
          <a:xfrm>
            <a:off x="110197" y="107045"/>
            <a:ext cx="1567068" cy="678207"/>
          </a:xfrm>
          <a:prstGeom prst="rect">
            <a:avLst/>
          </a:prstGeom>
          <a:noFill/>
          <a:ln>
            <a:noFill/>
          </a:ln>
        </p:spPr>
      </p:pic>
      <p:sp>
        <p:nvSpPr>
          <p:cNvPr id="22" name="Google Shape;22;p36"/>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6"/>
          <p:cNvPicPr preferRelativeResize="0"/>
          <p:nvPr/>
        </p:nvPicPr>
        <p:blipFill rotWithShape="1">
          <a:blip r:embed="rId4">
            <a:alphaModFix/>
          </a:blip>
          <a:srcRect/>
          <a:stretch/>
        </p:blipFill>
        <p:spPr>
          <a:xfrm>
            <a:off x="174675" y="6390510"/>
            <a:ext cx="770371" cy="321145"/>
          </a:xfrm>
          <a:prstGeom prst="rect">
            <a:avLst/>
          </a:prstGeom>
          <a:noFill/>
          <a:ln>
            <a:noFill/>
          </a:ln>
        </p:spPr>
      </p:pic>
      <p:sp>
        <p:nvSpPr>
          <p:cNvPr id="2" name="hlSlideMaster.Diapositive de titreHeader" descr=".">
            <a:extLst>
              <a:ext uri="{FF2B5EF4-FFF2-40B4-BE49-F238E27FC236}">
                <a16:creationId xmlns:a16="http://schemas.microsoft.com/office/drawing/2014/main" id="{F5FB5A78-1F72-47EE-8F88-7EE38D4058F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Diapositive de titreFooter" descr=".">
            <a:extLst>
              <a:ext uri="{FF2B5EF4-FFF2-40B4-BE49-F238E27FC236}">
                <a16:creationId xmlns:a16="http://schemas.microsoft.com/office/drawing/2014/main" id="{8B6651DB-4541-4ABE-9ABB-FBD91F32E803}"/>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42"/>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et contenuHeader" descr=".">
            <a:extLst>
              <a:ext uri="{FF2B5EF4-FFF2-40B4-BE49-F238E27FC236}">
                <a16:creationId xmlns:a16="http://schemas.microsoft.com/office/drawing/2014/main" id="{3BBB4C03-BE5C-45A1-AD33-0529FFE91FDC}"/>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et contenuFooter" descr=".">
            <a:extLst>
              <a:ext uri="{FF2B5EF4-FFF2-40B4-BE49-F238E27FC236}">
                <a16:creationId xmlns:a16="http://schemas.microsoft.com/office/drawing/2014/main" id="{9595244C-A4E4-4BCB-8DE1-A71425E798EB}"/>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Diapositive de titre">
  <p:cSld name="1_Diapositive de titre">
    <p:spTree>
      <p:nvGrpSpPr>
        <p:cNvPr id="1" name="Shape 43"/>
        <p:cNvGrpSpPr/>
        <p:nvPr/>
      </p:nvGrpSpPr>
      <p:grpSpPr>
        <a:xfrm>
          <a:off x="0" y="0"/>
          <a:ext cx="0" cy="0"/>
          <a:chOff x="0" y="0"/>
          <a:chExt cx="0" cy="0"/>
        </a:xfrm>
      </p:grpSpPr>
      <p:sp>
        <p:nvSpPr>
          <p:cNvPr id="44" name="Google Shape;44;p49"/>
          <p:cNvSpPr>
            <a:spLocks noGrp="1"/>
          </p:cNvSpPr>
          <p:nvPr>
            <p:ph type="pic" idx="2"/>
          </p:nvPr>
        </p:nvSpPr>
        <p:spPr>
          <a:xfrm>
            <a:off x="1775885" y="613251"/>
            <a:ext cx="10416116" cy="6244749"/>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9"/>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49"/>
          <p:cNvPicPr preferRelativeResize="0"/>
          <p:nvPr/>
        </p:nvPicPr>
        <p:blipFill rotWithShape="1">
          <a:blip r:embed="rId2">
            <a:alphaModFix/>
          </a:blip>
          <a:srcRect/>
          <a:stretch/>
        </p:blipFill>
        <p:spPr>
          <a:xfrm>
            <a:off x="110197" y="107045"/>
            <a:ext cx="1567068" cy="678207"/>
          </a:xfrm>
          <a:prstGeom prst="rect">
            <a:avLst/>
          </a:prstGeom>
          <a:noFill/>
          <a:ln>
            <a:noFill/>
          </a:ln>
        </p:spPr>
      </p:pic>
      <p:sp>
        <p:nvSpPr>
          <p:cNvPr id="48" name="Google Shape;48;p49"/>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49"/>
          <p:cNvPicPr preferRelativeResize="0"/>
          <p:nvPr/>
        </p:nvPicPr>
        <p:blipFill rotWithShape="1">
          <a:blip r:embed="rId3">
            <a:alphaModFix/>
          </a:blip>
          <a:srcRect/>
          <a:stretch/>
        </p:blipFill>
        <p:spPr>
          <a:xfrm>
            <a:off x="174675" y="6390510"/>
            <a:ext cx="770371" cy="321145"/>
          </a:xfrm>
          <a:prstGeom prst="rect">
            <a:avLst/>
          </a:prstGeom>
          <a:noFill/>
          <a:ln>
            <a:noFill/>
          </a:ln>
        </p:spPr>
      </p:pic>
      <p:sp>
        <p:nvSpPr>
          <p:cNvPr id="2" name="hlSlideMaster.1_Diapositive de titreHeader" descr=".">
            <a:extLst>
              <a:ext uri="{FF2B5EF4-FFF2-40B4-BE49-F238E27FC236}">
                <a16:creationId xmlns:a16="http://schemas.microsoft.com/office/drawing/2014/main" id="{0A304AB5-7387-42AF-976C-DE453783334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1_Diapositive de titreFooter" descr=".">
            <a:extLst>
              <a:ext uri="{FF2B5EF4-FFF2-40B4-BE49-F238E27FC236}">
                <a16:creationId xmlns:a16="http://schemas.microsoft.com/office/drawing/2014/main" id="{1E0DA571-0D1C-41D7-9F3D-9A32F5295260}"/>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50"/>
        <p:cNvGrpSpPr/>
        <p:nvPr/>
      </p:nvGrpSpPr>
      <p:grpSpPr>
        <a:xfrm>
          <a:off x="0" y="0"/>
          <a:ext cx="0" cy="0"/>
          <a:chOff x="0" y="0"/>
          <a:chExt cx="0" cy="0"/>
        </a:xfrm>
      </p:grpSpPr>
      <p:sp>
        <p:nvSpPr>
          <p:cNvPr id="51" name="Google Shape;51;p50"/>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 name="Google Shape;52;p50"/>
          <p:cNvSpPr txBox="1">
            <a:spLocks noGrp="1"/>
          </p:cNvSpPr>
          <p:nvPr>
            <p:ph type="title"/>
          </p:nvPr>
        </p:nvSpPr>
        <p:spPr>
          <a:xfrm>
            <a:off x="6096000" y="1037168"/>
            <a:ext cx="5411893" cy="2391833"/>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4267"/>
              <a:buFont typeface="Libre Franklin"/>
              <a:buNone/>
              <a:defRPr sz="4267">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6096000" y="3429000"/>
            <a:ext cx="5411893" cy="2875344"/>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1000"/>
              </a:spcBef>
              <a:spcAft>
                <a:spcPts val="0"/>
              </a:spcAft>
              <a:buSzPts val="216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918F8F"/>
                </a:solidFill>
              </a:defRPr>
            </a:lvl2pPr>
            <a:lvl3pPr marL="1371600" lvl="2" indent="-228600" algn="l">
              <a:lnSpc>
                <a:spcPct val="90000"/>
              </a:lnSpc>
              <a:spcBef>
                <a:spcPts val="500"/>
              </a:spcBef>
              <a:spcAft>
                <a:spcPts val="0"/>
              </a:spcAft>
              <a:buClr>
                <a:srgbClr val="918F8F"/>
              </a:buClr>
              <a:buSzPts val="1620"/>
              <a:buNone/>
              <a:defRPr sz="1800">
                <a:solidFill>
                  <a:srgbClr val="918F8F"/>
                </a:solidFill>
              </a:defRPr>
            </a:lvl3pPr>
            <a:lvl4pPr marL="1828800" lvl="3" indent="-228600" algn="l">
              <a:lnSpc>
                <a:spcPct val="90000"/>
              </a:lnSpc>
              <a:spcBef>
                <a:spcPts val="500"/>
              </a:spcBef>
              <a:spcAft>
                <a:spcPts val="0"/>
              </a:spcAft>
              <a:buClr>
                <a:srgbClr val="918F8F"/>
              </a:buClr>
              <a:buSzPts val="1600"/>
              <a:buNone/>
              <a:defRPr sz="1600">
                <a:solidFill>
                  <a:srgbClr val="918F8F"/>
                </a:solidFill>
              </a:defRPr>
            </a:lvl4pPr>
            <a:lvl5pPr marL="2286000" lvl="4" indent="-228600" algn="l">
              <a:lnSpc>
                <a:spcPct val="90000"/>
              </a:lnSpc>
              <a:spcBef>
                <a:spcPts val="500"/>
              </a:spcBef>
              <a:spcAft>
                <a:spcPts val="0"/>
              </a:spcAft>
              <a:buClr>
                <a:srgbClr val="918F8F"/>
              </a:buClr>
              <a:buSzPts val="1600"/>
              <a:buNone/>
              <a:defRPr sz="1600">
                <a:solidFill>
                  <a:srgbClr val="918F8F"/>
                </a:solidFill>
              </a:defRPr>
            </a:lvl5pPr>
            <a:lvl6pPr marL="2743200" lvl="5" indent="-228600" algn="l">
              <a:lnSpc>
                <a:spcPct val="90000"/>
              </a:lnSpc>
              <a:spcBef>
                <a:spcPts val="500"/>
              </a:spcBef>
              <a:spcAft>
                <a:spcPts val="0"/>
              </a:spcAft>
              <a:buClr>
                <a:srgbClr val="918F8F"/>
              </a:buClr>
              <a:buSzPts val="1600"/>
              <a:buNone/>
              <a:defRPr sz="1600">
                <a:solidFill>
                  <a:srgbClr val="918F8F"/>
                </a:solidFill>
              </a:defRPr>
            </a:lvl6pPr>
            <a:lvl7pPr marL="3200400" lvl="6" indent="-228600" algn="l">
              <a:lnSpc>
                <a:spcPct val="90000"/>
              </a:lnSpc>
              <a:spcBef>
                <a:spcPts val="500"/>
              </a:spcBef>
              <a:spcAft>
                <a:spcPts val="0"/>
              </a:spcAft>
              <a:buClr>
                <a:srgbClr val="918F8F"/>
              </a:buClr>
              <a:buSzPts val="1600"/>
              <a:buNone/>
              <a:defRPr sz="1600">
                <a:solidFill>
                  <a:srgbClr val="918F8F"/>
                </a:solidFill>
              </a:defRPr>
            </a:lvl7pPr>
            <a:lvl8pPr marL="3657600" lvl="7" indent="-228600" algn="l">
              <a:lnSpc>
                <a:spcPct val="90000"/>
              </a:lnSpc>
              <a:spcBef>
                <a:spcPts val="500"/>
              </a:spcBef>
              <a:spcAft>
                <a:spcPts val="0"/>
              </a:spcAft>
              <a:buClr>
                <a:srgbClr val="918F8F"/>
              </a:buClr>
              <a:buSzPts val="1600"/>
              <a:buNone/>
              <a:defRPr sz="1600">
                <a:solidFill>
                  <a:srgbClr val="918F8F"/>
                </a:solidFill>
              </a:defRPr>
            </a:lvl8pPr>
            <a:lvl9pPr marL="4114800" lvl="8" indent="-228600" algn="l">
              <a:lnSpc>
                <a:spcPct val="90000"/>
              </a:lnSpc>
              <a:spcBef>
                <a:spcPts val="500"/>
              </a:spcBef>
              <a:spcAft>
                <a:spcPts val="0"/>
              </a:spcAft>
              <a:buClr>
                <a:srgbClr val="918F8F"/>
              </a:buClr>
              <a:buSzPts val="1600"/>
              <a:buNone/>
              <a:defRPr sz="1600">
                <a:solidFill>
                  <a:srgbClr val="918F8F"/>
                </a:solidFill>
              </a:defRPr>
            </a:lvl9pPr>
          </a:lstStyle>
          <a:p>
            <a:endParaRPr/>
          </a:p>
        </p:txBody>
      </p:sp>
      <p:sp>
        <p:nvSpPr>
          <p:cNvPr id="54" name="Google Shape;54;p50"/>
          <p:cNvSpPr>
            <a:spLocks noGrp="1"/>
          </p:cNvSpPr>
          <p:nvPr>
            <p:ph type="pic" idx="2"/>
          </p:nvPr>
        </p:nvSpPr>
        <p:spPr>
          <a:xfrm>
            <a:off x="1206501" y="0"/>
            <a:ext cx="4889500"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5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5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de sectionHeader" descr=".">
            <a:extLst>
              <a:ext uri="{FF2B5EF4-FFF2-40B4-BE49-F238E27FC236}">
                <a16:creationId xmlns:a16="http://schemas.microsoft.com/office/drawing/2014/main" id="{985933D0-821B-4DB2-9954-1A034245F2DC}"/>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de sectionFooter" descr=".">
            <a:extLst>
              <a:ext uri="{FF2B5EF4-FFF2-40B4-BE49-F238E27FC236}">
                <a16:creationId xmlns:a16="http://schemas.microsoft.com/office/drawing/2014/main" id="{650639BE-C243-4D9F-B8AC-EB312D049271}"/>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66"/>
        <p:cNvGrpSpPr/>
        <p:nvPr/>
      </p:nvGrpSpPr>
      <p:grpSpPr>
        <a:xfrm>
          <a:off x="0" y="0"/>
          <a:ext cx="0" cy="0"/>
          <a:chOff x="0" y="0"/>
          <a:chExt cx="0" cy="0"/>
        </a:xfrm>
      </p:grpSpPr>
      <p:sp>
        <p:nvSpPr>
          <p:cNvPr id="67" name="Google Shape;67;p54"/>
          <p:cNvSpPr>
            <a:spLocks noGrp="1"/>
          </p:cNvSpPr>
          <p:nvPr>
            <p:ph type="pic" idx="2"/>
          </p:nvPr>
        </p:nvSpPr>
        <p:spPr>
          <a:xfrm>
            <a:off x="1206500" y="0"/>
            <a:ext cx="41931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54"/>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4"/>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54"/>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72" name="Google Shape;72;p54"/>
          <p:cNvSpPr txBox="1">
            <a:spLocks noGrp="1"/>
          </p:cNvSpPr>
          <p:nvPr>
            <p:ph type="title"/>
          </p:nvPr>
        </p:nvSpPr>
        <p:spPr>
          <a:xfrm>
            <a:off x="1206502" y="174710"/>
            <a:ext cx="4192693"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2_Titre et contenuHeader" descr=".">
            <a:extLst>
              <a:ext uri="{FF2B5EF4-FFF2-40B4-BE49-F238E27FC236}">
                <a16:creationId xmlns:a16="http://schemas.microsoft.com/office/drawing/2014/main" id="{83C57CB1-A489-4098-B464-D2D99501C696}"/>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et contenuFooter" descr=".">
            <a:extLst>
              <a:ext uri="{FF2B5EF4-FFF2-40B4-BE49-F238E27FC236}">
                <a16:creationId xmlns:a16="http://schemas.microsoft.com/office/drawing/2014/main" id="{71A19CB2-7C79-45E3-9FDD-6A1FFD5C96AE}"/>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73"/>
        <p:cNvGrpSpPr/>
        <p:nvPr/>
      </p:nvGrpSpPr>
      <p:grpSpPr>
        <a:xfrm>
          <a:off x="0" y="0"/>
          <a:ext cx="0" cy="0"/>
          <a:chOff x="0" y="0"/>
          <a:chExt cx="0" cy="0"/>
        </a:xfrm>
      </p:grpSpPr>
      <p:sp>
        <p:nvSpPr>
          <p:cNvPr id="74" name="Google Shape;74;p56"/>
          <p:cNvSpPr>
            <a:spLocks noGrp="1"/>
          </p:cNvSpPr>
          <p:nvPr>
            <p:ph type="pic" idx="2"/>
          </p:nvPr>
        </p:nvSpPr>
        <p:spPr>
          <a:xfrm>
            <a:off x="1206500" y="2084917"/>
            <a:ext cx="4193117" cy="4773083"/>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56"/>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56"/>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3_Titre et contenuHeader" descr=".">
            <a:extLst>
              <a:ext uri="{FF2B5EF4-FFF2-40B4-BE49-F238E27FC236}">
                <a16:creationId xmlns:a16="http://schemas.microsoft.com/office/drawing/2014/main" id="{2D3E9D90-7A4C-4A9A-8F03-1665555411F5}"/>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et contenuFooter" descr=".">
            <a:extLst>
              <a:ext uri="{FF2B5EF4-FFF2-40B4-BE49-F238E27FC236}">
                <a16:creationId xmlns:a16="http://schemas.microsoft.com/office/drawing/2014/main" id="{DCA060BB-F99F-461C-AC63-E35219506224}"/>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1"/>
        <p:cNvGrpSpPr/>
        <p:nvPr/>
      </p:nvGrpSpPr>
      <p:grpSpPr>
        <a:xfrm>
          <a:off x="0" y="0"/>
          <a:ext cx="0" cy="0"/>
          <a:chOff x="0" y="0"/>
          <a:chExt cx="0" cy="0"/>
        </a:xfrm>
      </p:grpSpPr>
      <p:sp>
        <p:nvSpPr>
          <p:cNvPr id="92" name="Google Shape;92;p59"/>
          <p:cNvSpPr>
            <a:spLocks noGrp="1"/>
          </p:cNvSpPr>
          <p:nvPr>
            <p:ph type="pic" idx="2"/>
          </p:nvPr>
        </p:nvSpPr>
        <p:spPr>
          <a:xfrm>
            <a:off x="1206501" y="0"/>
            <a:ext cx="103018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59"/>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59"/>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2_Titre seulHeader" descr=".">
            <a:extLst>
              <a:ext uri="{FF2B5EF4-FFF2-40B4-BE49-F238E27FC236}">
                <a16:creationId xmlns:a16="http://schemas.microsoft.com/office/drawing/2014/main" id="{4B4632AB-F90E-4F0A-9515-CE2C17B34CCB}"/>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seulFooter" descr=".">
            <a:extLst>
              <a:ext uri="{FF2B5EF4-FFF2-40B4-BE49-F238E27FC236}">
                <a16:creationId xmlns:a16="http://schemas.microsoft.com/office/drawing/2014/main" id="{F8F98A15-77A3-4EAC-A160-1BA05791D58D}"/>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96"/>
        <p:cNvGrpSpPr/>
        <p:nvPr/>
      </p:nvGrpSpPr>
      <p:grpSpPr>
        <a:xfrm>
          <a:off x="0" y="0"/>
          <a:ext cx="0" cy="0"/>
          <a:chOff x="0" y="0"/>
          <a:chExt cx="0" cy="0"/>
        </a:xfrm>
      </p:grpSpPr>
      <p:sp>
        <p:nvSpPr>
          <p:cNvPr id="97" name="Google Shape;97;p60"/>
          <p:cNvSpPr>
            <a:spLocks noGrp="1"/>
          </p:cNvSpPr>
          <p:nvPr>
            <p:ph type="pic" idx="2"/>
          </p:nvPr>
        </p:nvSpPr>
        <p:spPr>
          <a:xfrm>
            <a:off x="1206501" y="4152899"/>
            <a:ext cx="10985500" cy="27051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60"/>
          <p:cNvSpPr txBox="1">
            <a:spLocks noGrp="1"/>
          </p:cNvSpPr>
          <p:nvPr>
            <p:ph type="body" idx="1"/>
          </p:nvPr>
        </p:nvSpPr>
        <p:spPr>
          <a:xfrm>
            <a:off x="1206500" y="2084918"/>
            <a:ext cx="10195984" cy="1915583"/>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6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102" name="Google Shape;102;p60"/>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3_Titre seulHeader" descr=".">
            <a:extLst>
              <a:ext uri="{FF2B5EF4-FFF2-40B4-BE49-F238E27FC236}">
                <a16:creationId xmlns:a16="http://schemas.microsoft.com/office/drawing/2014/main" id="{77187034-CF9D-4EAE-A46A-34244A93246D}"/>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seulFooter" descr=".">
            <a:extLst>
              <a:ext uri="{FF2B5EF4-FFF2-40B4-BE49-F238E27FC236}">
                <a16:creationId xmlns:a16="http://schemas.microsoft.com/office/drawing/2014/main" id="{639640EE-2029-4972-92B1-324762FB3D1E}"/>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4267"/>
              <a:buFont typeface="Libre Franklin"/>
              <a:buNone/>
              <a:defRPr sz="4267"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marR="0" lvl="0" indent="-36576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pic>
        <p:nvPicPr>
          <p:cNvPr id="14" name="Google Shape;14;p35"/>
          <p:cNvPicPr preferRelativeResize="0"/>
          <p:nvPr/>
        </p:nvPicPr>
        <p:blipFill rotWithShape="1">
          <a:blip r:embed="rId10">
            <a:alphaModFix/>
          </a:blip>
          <a:srcRect/>
          <a:stretch/>
        </p:blipFill>
        <p:spPr>
          <a:xfrm>
            <a:off x="173697" y="176445"/>
            <a:ext cx="871936" cy="377363"/>
          </a:xfrm>
          <a:prstGeom prst="rect">
            <a:avLst/>
          </a:prstGeom>
          <a:noFill/>
          <a:ln>
            <a:noFill/>
          </a:ln>
        </p:spPr>
      </p:pic>
      <p:pic>
        <p:nvPicPr>
          <p:cNvPr id="15" name="Google Shape;15;p35"/>
          <p:cNvPicPr preferRelativeResize="0"/>
          <p:nvPr/>
        </p:nvPicPr>
        <p:blipFill rotWithShape="1">
          <a:blip r:embed="rId11">
            <a:alphaModFix/>
          </a:blip>
          <a:srcRect/>
          <a:stretch/>
        </p:blipFill>
        <p:spPr>
          <a:xfrm>
            <a:off x="174675" y="6390510"/>
            <a:ext cx="770371" cy="3211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hyperlink" Target="https://www.nist.gov/srd/refprop" TargetMode="External"/><Relationship Id="rId2" Type="http://schemas.openxmlformats.org/officeDocument/2006/relationships/hyperlink" Target="https://cearun.grc.nas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noProof="0" dirty="0"/>
              <a:t>EPFL </a:t>
            </a:r>
            <a:br>
              <a:rPr lang="en-US" sz="4000" noProof="0" dirty="0"/>
            </a:br>
            <a:r>
              <a:rPr lang="en-US" sz="4000" noProof="0" dirty="0"/>
              <a:t>Space Center</a:t>
            </a:r>
            <a:br>
              <a:rPr lang="en-US" sz="4000" noProof="0" dirty="0"/>
            </a:br>
            <a:r>
              <a:rPr lang="en-US" sz="4000" noProof="0" dirty="0" err="1"/>
              <a:t>eSpace</a:t>
            </a:r>
            <a:endParaRPr lang="en-US" sz="4000" noProof="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en-US" sz="2800" noProof="0" dirty="0"/>
              <a:t>Space Propulsion</a:t>
            </a:r>
            <a:br>
              <a:rPr lang="en-US" sz="2800" noProof="0" dirty="0"/>
            </a:br>
            <a:r>
              <a:rPr lang="en-US" sz="2800" noProof="0" dirty="0"/>
              <a:t>ENG-510</a:t>
            </a:r>
          </a:p>
        </p:txBody>
      </p:sp>
    </p:spTree>
    <p:extLst>
      <p:ext uri="{BB962C8B-B14F-4D97-AF65-F5344CB8AC3E}">
        <p14:creationId xmlns:p14="http://schemas.microsoft.com/office/powerpoint/2010/main" val="398361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733F-1723-FAB6-C5EC-FAB3A09CD2C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819CBD4-C72F-F071-76B6-8331643B645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FF981B4-D230-926D-CB1C-083CA1CD429F}"/>
              </a:ext>
            </a:extLst>
          </p:cNvPr>
          <p:cNvSpPr>
            <a:spLocks noGrp="1"/>
          </p:cNvSpPr>
          <p:nvPr>
            <p:ph type="sldNum" sz="quarter" idx="12"/>
          </p:nvPr>
        </p:nvSpPr>
        <p:spPr/>
        <p:txBody>
          <a:bodyPr/>
          <a:lstStyle/>
          <a:p>
            <a:fld id="{E1E1CD7C-2161-7D43-862E-CE4C333CD873}" type="slidenum">
              <a:rPr lang="en-US" noProof="0" smtClean="0"/>
              <a:pPr/>
              <a:t>10</a:t>
            </a:fld>
            <a:endParaRPr lang="en-US" noProof="0" dirty="0"/>
          </a:p>
        </p:txBody>
      </p:sp>
      <p:sp>
        <p:nvSpPr>
          <p:cNvPr id="7" name="Google Shape;119;p5">
            <a:extLst>
              <a:ext uri="{FF2B5EF4-FFF2-40B4-BE49-F238E27FC236}">
                <a16:creationId xmlns:a16="http://schemas.microsoft.com/office/drawing/2014/main" id="{5AF507D6-6194-C0DC-4A35-92861EC8E02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2C98D25-64E0-702B-5E23-3A5368DDA3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4" name="Grafik 3">
            <a:extLst>
              <a:ext uri="{FF2B5EF4-FFF2-40B4-BE49-F238E27FC236}">
                <a16:creationId xmlns:a16="http://schemas.microsoft.com/office/drawing/2014/main" id="{5A1295BB-CA51-4292-BF31-D8F3AB2CA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245" y="3599933"/>
            <a:ext cx="4165560" cy="3122980"/>
          </a:xfrm>
          <a:prstGeom prst="rect">
            <a:avLst/>
          </a:prstGeom>
        </p:spPr>
      </p:pic>
      <p:pic>
        <p:nvPicPr>
          <p:cNvPr id="22" name="Grafik 21">
            <a:extLst>
              <a:ext uri="{FF2B5EF4-FFF2-40B4-BE49-F238E27FC236}">
                <a16:creationId xmlns:a16="http://schemas.microsoft.com/office/drawing/2014/main" id="{7CA733B3-AF86-481F-B388-13952CA87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806" y="3599933"/>
            <a:ext cx="4165560" cy="3122980"/>
          </a:xfrm>
          <a:prstGeom prst="rect">
            <a:avLst/>
          </a:prstGeom>
        </p:spPr>
      </p:pic>
      <p:pic>
        <p:nvPicPr>
          <p:cNvPr id="24" name="Grafik 23">
            <a:extLst>
              <a:ext uri="{FF2B5EF4-FFF2-40B4-BE49-F238E27FC236}">
                <a16:creationId xmlns:a16="http://schemas.microsoft.com/office/drawing/2014/main" id="{69E85F54-7524-4467-9FD3-4E4B80F03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 y="3599933"/>
            <a:ext cx="4165560" cy="3122980"/>
          </a:xfrm>
          <a:prstGeom prst="rect">
            <a:avLst/>
          </a:prstGeom>
        </p:spPr>
      </p:pic>
      <p:pic>
        <p:nvPicPr>
          <p:cNvPr id="26" name="Grafik 25">
            <a:extLst>
              <a:ext uri="{FF2B5EF4-FFF2-40B4-BE49-F238E27FC236}">
                <a16:creationId xmlns:a16="http://schemas.microsoft.com/office/drawing/2014/main" id="{6961D61D-C407-4000-BBC9-E4A2E11B2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45" y="1339"/>
            <a:ext cx="4165560" cy="3122980"/>
          </a:xfrm>
          <a:prstGeom prst="rect">
            <a:avLst/>
          </a:prstGeom>
        </p:spPr>
      </p:pic>
      <p:pic>
        <p:nvPicPr>
          <p:cNvPr id="28" name="Grafik 27">
            <a:extLst>
              <a:ext uri="{FF2B5EF4-FFF2-40B4-BE49-F238E27FC236}">
                <a16:creationId xmlns:a16="http://schemas.microsoft.com/office/drawing/2014/main" id="{47661DD4-133D-4E37-A712-DC74B4C69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806" y="1339"/>
            <a:ext cx="4165560" cy="3122980"/>
          </a:xfrm>
          <a:prstGeom prst="rect">
            <a:avLst/>
          </a:prstGeom>
        </p:spPr>
      </p:pic>
      <p:pic>
        <p:nvPicPr>
          <p:cNvPr id="30" name="Grafik 29">
            <a:extLst>
              <a:ext uri="{FF2B5EF4-FFF2-40B4-BE49-F238E27FC236}">
                <a16:creationId xmlns:a16="http://schemas.microsoft.com/office/drawing/2014/main" id="{3EB24E0C-DCD0-45B7-8D37-7E2D59700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1" y="1339"/>
            <a:ext cx="4165560" cy="3122980"/>
          </a:xfrm>
          <a:prstGeom prst="rect">
            <a:avLst/>
          </a:prstGeom>
        </p:spPr>
      </p:pic>
    </p:spTree>
    <p:extLst>
      <p:ext uri="{BB962C8B-B14F-4D97-AF65-F5344CB8AC3E}">
        <p14:creationId xmlns:p14="http://schemas.microsoft.com/office/powerpoint/2010/main" val="194137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F50F-A23B-557B-92A9-7434DDE6774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0BAD10-765A-D6A3-A97A-41EA844EB454}"/>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noProof="0" dirty="0"/>
              <a:t>Electrical propulsion</a:t>
            </a:r>
          </a:p>
          <a:p>
            <a:pPr lvl="3"/>
            <a:r>
              <a:rPr lang="en-US" strike="sngStrike" dirty="0"/>
              <a:t>Electromagnetic acceleration (MPD thruster, pulsed plasma thruster, magnetic nozzle thruster)</a:t>
            </a:r>
          </a:p>
          <a:p>
            <a:pPr lvl="3"/>
            <a:r>
              <a:rPr lang="en-US" dirty="0"/>
              <a:t>Electrostatic acceleration (gridded ion thruster, hall effect thruster, field emission EP, electrospray thruster)</a:t>
            </a:r>
          </a:p>
          <a:p>
            <a:pPr lvl="3"/>
            <a:r>
              <a:rPr lang="en-US" dirty="0"/>
              <a:t>Electrothermal acceleration (</a:t>
            </a:r>
            <a:r>
              <a:rPr lang="en-US" dirty="0" err="1"/>
              <a:t>resistojet</a:t>
            </a:r>
            <a:r>
              <a:rPr lang="en-US" dirty="0"/>
              <a:t> thruster, </a:t>
            </a:r>
            <a:r>
              <a:rPr lang="en-US" dirty="0" err="1"/>
              <a:t>arcjet</a:t>
            </a:r>
            <a:r>
              <a:rPr lang="en-US" dirty="0"/>
              <a:t> thruster)</a:t>
            </a:r>
          </a:p>
          <a:p>
            <a:pPr lvl="2"/>
            <a:endParaRPr lang="en-US" dirty="0"/>
          </a:p>
        </p:txBody>
      </p:sp>
      <p:sp>
        <p:nvSpPr>
          <p:cNvPr id="3" name="Titre 2">
            <a:extLst>
              <a:ext uri="{FF2B5EF4-FFF2-40B4-BE49-F238E27FC236}">
                <a16:creationId xmlns:a16="http://schemas.microsoft.com/office/drawing/2014/main" id="{D0F533F6-DD7F-623C-9CE5-864AE08E880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D0AFD674-B2ED-9E20-C45C-73E316FF483F}"/>
              </a:ext>
            </a:extLst>
          </p:cNvPr>
          <p:cNvSpPr>
            <a:spLocks noGrp="1"/>
          </p:cNvSpPr>
          <p:nvPr>
            <p:ph type="sldNum" sz="quarter" idx="12"/>
          </p:nvPr>
        </p:nvSpPr>
        <p:spPr/>
        <p:txBody>
          <a:bodyPr/>
          <a:lstStyle/>
          <a:p>
            <a:fld id="{E1E1CD7C-2161-7D43-862E-CE4C333CD873}" type="slidenum">
              <a:rPr lang="en-US" noProof="0" smtClean="0"/>
              <a:pPr/>
              <a:t>11</a:t>
            </a:fld>
            <a:endParaRPr lang="en-US" noProof="0" dirty="0"/>
          </a:p>
        </p:txBody>
      </p:sp>
      <p:sp>
        <p:nvSpPr>
          <p:cNvPr id="7" name="Google Shape;119;p5">
            <a:extLst>
              <a:ext uri="{FF2B5EF4-FFF2-40B4-BE49-F238E27FC236}">
                <a16:creationId xmlns:a16="http://schemas.microsoft.com/office/drawing/2014/main" id="{42FE8E02-B8AE-F97D-87FD-9BFEF305E3FC}"/>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60A73CA5-3F41-CFB4-AE8E-828860B2E1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44483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91E2-EBA0-12AC-E101-A8C067D1815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CB44EE-9389-43E4-1D8A-4D0E0FFA98D9}"/>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dirty="0"/>
              <a:t>Thermal propulsion</a:t>
            </a:r>
          </a:p>
          <a:p>
            <a:pPr lvl="3"/>
            <a:r>
              <a:rPr lang="en-US" strike="sngStrike" dirty="0"/>
              <a:t>Nuclear thermal thruster</a:t>
            </a:r>
          </a:p>
          <a:p>
            <a:pPr lvl="3"/>
            <a:r>
              <a:rPr lang="en-US" strike="sngStrike" dirty="0"/>
              <a:t>Solar thermal thruster</a:t>
            </a:r>
          </a:p>
          <a:p>
            <a:pPr lvl="3"/>
            <a:r>
              <a:rPr lang="en-US" dirty="0"/>
              <a:t>Cold gas thruster</a:t>
            </a:r>
          </a:p>
          <a:p>
            <a:pPr lvl="2"/>
            <a:r>
              <a:rPr lang="en-US" dirty="0"/>
              <a:t>Chemical propulsion</a:t>
            </a:r>
          </a:p>
          <a:p>
            <a:pPr lvl="3"/>
            <a:r>
              <a:rPr lang="en-US" dirty="0"/>
              <a:t>Gaseous</a:t>
            </a:r>
          </a:p>
          <a:p>
            <a:pPr lvl="3"/>
            <a:r>
              <a:rPr lang="en-US" dirty="0"/>
              <a:t>Liquid</a:t>
            </a:r>
          </a:p>
          <a:p>
            <a:pPr lvl="3"/>
            <a:r>
              <a:rPr lang="en-US" dirty="0"/>
              <a:t>Solid</a:t>
            </a:r>
          </a:p>
          <a:p>
            <a:pPr lvl="3"/>
            <a:r>
              <a:rPr lang="en-US" dirty="0"/>
              <a:t>Hybrid</a:t>
            </a:r>
          </a:p>
        </p:txBody>
      </p:sp>
      <p:sp>
        <p:nvSpPr>
          <p:cNvPr id="3" name="Titre 2">
            <a:extLst>
              <a:ext uri="{FF2B5EF4-FFF2-40B4-BE49-F238E27FC236}">
                <a16:creationId xmlns:a16="http://schemas.microsoft.com/office/drawing/2014/main" id="{5D553BB5-0619-F833-A2B5-CE36B0484D7B}"/>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0BF2ED6-41D8-AD70-25D8-1E8FBA05D7DD}"/>
              </a:ext>
            </a:extLst>
          </p:cNvPr>
          <p:cNvSpPr>
            <a:spLocks noGrp="1"/>
          </p:cNvSpPr>
          <p:nvPr>
            <p:ph type="sldNum" sz="quarter" idx="12"/>
          </p:nvPr>
        </p:nvSpPr>
        <p:spPr/>
        <p:txBody>
          <a:bodyPr/>
          <a:lstStyle/>
          <a:p>
            <a:fld id="{E1E1CD7C-2161-7D43-862E-CE4C333CD873}" type="slidenum">
              <a:rPr lang="en-US" noProof="0" smtClean="0"/>
              <a:pPr/>
              <a:t>12</a:t>
            </a:fld>
            <a:endParaRPr lang="en-US" noProof="0" dirty="0"/>
          </a:p>
        </p:txBody>
      </p:sp>
      <p:sp>
        <p:nvSpPr>
          <p:cNvPr id="7" name="Google Shape;119;p5">
            <a:extLst>
              <a:ext uri="{FF2B5EF4-FFF2-40B4-BE49-F238E27FC236}">
                <a16:creationId xmlns:a16="http://schemas.microsoft.com/office/drawing/2014/main" id="{59AF196D-D339-43C7-02BF-52775ADA719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9FAF2078-5211-D2B3-2E55-06C81B1104C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22280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17A5-DEE9-2CF4-460B-971ABF5AA30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2B1359-87FA-630A-E06C-C3D5AFD26BB3}"/>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noProof="0" dirty="0"/>
          </a:p>
          <a:p>
            <a:pPr lvl="1"/>
            <a:r>
              <a:rPr lang="en-US" sz="2000" noProof="0" dirty="0"/>
              <a:t>Dry mass of 10 tons</a:t>
            </a:r>
          </a:p>
          <a:p>
            <a:pPr lvl="1"/>
            <a:r>
              <a:rPr lang="en-US" sz="2000" noProof="0" dirty="0"/>
              <a:t>Mission duration of 6 months</a:t>
            </a:r>
          </a:p>
        </p:txBody>
      </p:sp>
      <p:sp>
        <p:nvSpPr>
          <p:cNvPr id="3" name="Titre 2">
            <a:extLst>
              <a:ext uri="{FF2B5EF4-FFF2-40B4-BE49-F238E27FC236}">
                <a16:creationId xmlns:a16="http://schemas.microsoft.com/office/drawing/2014/main" id="{4C3B8BAA-6559-EFD5-B3FC-4889A0CD028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1C437545-0B3D-101B-7DA1-5A55D02C5B3E}"/>
              </a:ext>
            </a:extLst>
          </p:cNvPr>
          <p:cNvSpPr>
            <a:spLocks noGrp="1"/>
          </p:cNvSpPr>
          <p:nvPr>
            <p:ph type="sldNum" sz="quarter" idx="12"/>
          </p:nvPr>
        </p:nvSpPr>
        <p:spPr/>
        <p:txBody>
          <a:bodyPr/>
          <a:lstStyle/>
          <a:p>
            <a:fld id="{E1E1CD7C-2161-7D43-862E-CE4C333CD873}" type="slidenum">
              <a:rPr lang="en-US" noProof="0" smtClean="0"/>
              <a:pPr/>
              <a:t>13</a:t>
            </a:fld>
            <a:endParaRPr lang="en-US" noProof="0" dirty="0"/>
          </a:p>
        </p:txBody>
      </p:sp>
      <p:sp>
        <p:nvSpPr>
          <p:cNvPr id="7" name="Google Shape;119;p5">
            <a:extLst>
              <a:ext uri="{FF2B5EF4-FFF2-40B4-BE49-F238E27FC236}">
                <a16:creationId xmlns:a16="http://schemas.microsoft.com/office/drawing/2014/main" id="{77F4498F-1C08-4F82-60FD-26471C52B262}"/>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87A95FC7-2F20-72BE-88AE-AB26B2CF11EB}"/>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04397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dirty="0"/>
              <a:t>Thermal propulsion</a:t>
            </a:r>
          </a:p>
          <a:p>
            <a:pPr lvl="3"/>
            <a:r>
              <a:rPr lang="en-US" dirty="0"/>
              <a:t>Cold gas thruster</a:t>
            </a:r>
          </a:p>
          <a:p>
            <a:pPr lvl="2"/>
            <a:r>
              <a:rPr lang="en-US" dirty="0"/>
              <a:t>Chemical propulsion</a:t>
            </a:r>
          </a:p>
          <a:p>
            <a:pPr lvl="3"/>
            <a:r>
              <a:rPr lang="en-US" dirty="0"/>
              <a:t>Gaseous</a:t>
            </a:r>
          </a:p>
          <a:p>
            <a:pPr lvl="3"/>
            <a:r>
              <a:rPr lang="en-US" dirty="0"/>
              <a:t>Liquid</a:t>
            </a:r>
            <a:endParaRPr lang="en-US"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14</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60919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Which propulsion technology might fit to LEO cargo return capsule?</a:t>
            </a:r>
          </a:p>
          <a:p>
            <a:pPr marL="914400" lvl="2" indent="-331470">
              <a:spcBef>
                <a:spcPts val="1000"/>
              </a:spcBef>
              <a:buClr>
                <a:schemeClr val="accent1"/>
              </a:buClr>
            </a:pPr>
            <a:r>
              <a:rPr lang="en-US" dirty="0"/>
              <a:t>Propulsion technology trade</a:t>
            </a:r>
          </a:p>
          <a:p>
            <a:pPr marL="0">
              <a:buNone/>
            </a:pPr>
            <a:endParaRPr lang="en-US"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15</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64664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16</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86DD66A0-6E7D-44D3-81BF-E1955F64B240}"/>
              </a:ext>
            </a:extLst>
          </p:cNvPr>
          <p:cNvPicPr>
            <a:picLocks noChangeAspect="1"/>
          </p:cNvPicPr>
          <p:nvPr/>
        </p:nvPicPr>
        <p:blipFill>
          <a:blip r:embed="rId2"/>
          <a:stretch>
            <a:fillRect/>
          </a:stretch>
        </p:blipFill>
        <p:spPr>
          <a:xfrm>
            <a:off x="601909" y="1734565"/>
            <a:ext cx="10978450" cy="4416684"/>
          </a:xfrm>
          <a:prstGeom prst="rect">
            <a:avLst/>
          </a:prstGeom>
        </p:spPr>
      </p:pic>
    </p:spTree>
    <p:extLst>
      <p:ext uri="{BB962C8B-B14F-4D97-AF65-F5344CB8AC3E}">
        <p14:creationId xmlns:p14="http://schemas.microsoft.com/office/powerpoint/2010/main" val="365847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r>
              <a:rPr lang="en-US" dirty="0"/>
              <a:t>Which performance is required for LEO cargo return capsule? </a:t>
            </a:r>
          </a:p>
          <a:p>
            <a:r>
              <a:rPr lang="en-US" dirty="0"/>
              <a:t>Are the customer (L0) requirements sufficient?</a:t>
            </a:r>
          </a:p>
          <a:p>
            <a:pPr lvl="1"/>
            <a:r>
              <a:rPr lang="en-US" sz="2000" dirty="0"/>
              <a:t>Delta v…</a:t>
            </a:r>
          </a:p>
          <a:p>
            <a:pPr lvl="1"/>
            <a:r>
              <a:rPr lang="en-US" sz="2000" dirty="0"/>
              <a:t>Thrust…</a:t>
            </a:r>
          </a:p>
          <a:p>
            <a:pPr lvl="1"/>
            <a:r>
              <a:rPr lang="en-US" sz="2000" dirty="0" err="1"/>
              <a:t>Isp</a:t>
            </a:r>
            <a:r>
              <a:rPr lang="en-US" sz="2000" dirty="0"/>
              <a:t>…</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17</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19940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r>
              <a:rPr lang="en-US" dirty="0"/>
              <a:t>Which performance is required for LEO cargo return capsule? </a:t>
            </a:r>
          </a:p>
          <a:p>
            <a:r>
              <a:rPr lang="en-US" dirty="0"/>
              <a:t>Are the customer (L0) requirements sufficient?</a:t>
            </a:r>
            <a:endParaRPr lang="en-US" sz="2000" dirty="0"/>
          </a:p>
          <a:p>
            <a:pPr lvl="1"/>
            <a:r>
              <a:rPr lang="en-US" sz="2000" dirty="0"/>
              <a:t>Delta v need is about 500 m/s for LEO cargo return capsule</a:t>
            </a:r>
          </a:p>
          <a:p>
            <a:pPr lvl="1"/>
            <a:r>
              <a:rPr lang="en-US" sz="2000" dirty="0"/>
              <a:t>Thrust need differs between attitude control and delta v maneuvers</a:t>
            </a:r>
          </a:p>
          <a:p>
            <a:pPr lvl="1"/>
            <a:r>
              <a:rPr lang="en-US" sz="2000" dirty="0"/>
              <a:t>Attitude control requires pulse mode firing with small MIB</a:t>
            </a:r>
          </a:p>
          <a:p>
            <a:pPr lvl="1"/>
            <a:r>
              <a:rPr lang="en-US" sz="2000" dirty="0"/>
              <a:t>Delta v maneuver require steady state firing with sufficient thrust</a:t>
            </a:r>
          </a:p>
          <a:p>
            <a:pPr lvl="1"/>
            <a:r>
              <a:rPr lang="en-US" sz="2000" dirty="0"/>
              <a:t>Thrust level of 20 N is good starting point for attitude control thrusters</a:t>
            </a:r>
          </a:p>
          <a:p>
            <a:pPr lvl="1"/>
            <a:r>
              <a:rPr lang="en-US" sz="2000" dirty="0"/>
              <a:t>Thrust level of 200 N is reasonable for delta v thrusters (considering 4 thrusters running in parallel)</a:t>
            </a:r>
          </a:p>
          <a:p>
            <a:pPr lvl="1"/>
            <a:r>
              <a:rPr lang="en-US" sz="2000" dirty="0" err="1"/>
              <a:t>Isp</a:t>
            </a:r>
            <a:r>
              <a:rPr lang="en-US" sz="2000" dirty="0"/>
              <a:t> depends on propellant combination</a:t>
            </a:r>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18</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16879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Which performance is required for LEO cargo return capsule? </a:t>
            </a:r>
          </a:p>
          <a:p>
            <a:pPr lvl="1"/>
            <a:r>
              <a:rPr lang="en-US" sz="2000" dirty="0" err="1"/>
              <a:t>Isp</a:t>
            </a:r>
            <a:r>
              <a:rPr lang="en-US" sz="2000" dirty="0"/>
              <a:t>…</a:t>
            </a:r>
          </a:p>
          <a:p>
            <a:pPr lvl="1"/>
            <a:r>
              <a:rPr lang="en-US" sz="2000" dirty="0" err="1"/>
              <a:t>Isp</a:t>
            </a:r>
            <a:r>
              <a:rPr lang="en-US" sz="2000" dirty="0"/>
              <a:t> depends on propellant combination</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19</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61922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lstStyle/>
          <a:p>
            <a:r>
              <a:rPr lang="en-US" noProof="0" dirty="0"/>
              <a:t>Lecture # 3</a:t>
            </a:r>
            <a:br>
              <a:rPr lang="en-US" noProof="0" dirty="0"/>
            </a:br>
            <a:r>
              <a:rPr lang="en-US" noProof="0" dirty="0"/>
              <a:t>Exercise</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noProof="0" dirty="0"/>
              <a:t>	Propulsion subsystem design for a LEO cargo return capsule</a:t>
            </a:r>
          </a:p>
        </p:txBody>
      </p:sp>
      <p:pic>
        <p:nvPicPr>
          <p:cNvPr id="8" name="Grafik 7">
            <a:extLst>
              <a:ext uri="{FF2B5EF4-FFF2-40B4-BE49-F238E27FC236}">
                <a16:creationId xmlns:a16="http://schemas.microsoft.com/office/drawing/2014/main" id="{B5110B8A-6F9F-F5B5-9F91-4D410228108B}"/>
              </a:ext>
            </a:extLst>
          </p:cNvPr>
          <p:cNvPicPr>
            <a:picLocks noChangeAspect="1"/>
          </p:cNvPicPr>
          <p:nvPr/>
        </p:nvPicPr>
        <p:blipFill>
          <a:blip r:embed="rId2"/>
          <a:stretch>
            <a:fillRect/>
          </a:stretch>
        </p:blipFill>
        <p:spPr>
          <a:xfrm>
            <a:off x="1202409" y="0"/>
            <a:ext cx="4893591" cy="6858000"/>
          </a:xfrm>
          <a:prstGeom prst="rect">
            <a:avLst/>
          </a:prstGeom>
        </p:spPr>
      </p:pic>
      <p:pic>
        <p:nvPicPr>
          <p:cNvPr id="7" name="Grafik 6">
            <a:extLst>
              <a:ext uri="{FF2B5EF4-FFF2-40B4-BE49-F238E27FC236}">
                <a16:creationId xmlns:a16="http://schemas.microsoft.com/office/drawing/2014/main" id="{53252D7B-DC9D-4B1D-A47D-65A53BC8DF80}"/>
              </a:ext>
            </a:extLst>
          </p:cNvPr>
          <p:cNvPicPr>
            <a:picLocks noChangeAspect="1"/>
          </p:cNvPicPr>
          <p:nvPr/>
        </p:nvPicPr>
        <p:blipFill>
          <a:blip r:embed="rId3"/>
          <a:stretch>
            <a:fillRect/>
          </a:stretch>
        </p:blipFill>
        <p:spPr>
          <a:xfrm>
            <a:off x="1202407" y="25752"/>
            <a:ext cx="4893591" cy="3787214"/>
          </a:xfrm>
          <a:prstGeom prst="rect">
            <a:avLst/>
          </a:prstGeom>
        </p:spPr>
      </p:pic>
      <p:pic>
        <p:nvPicPr>
          <p:cNvPr id="5" name="Grafik 4">
            <a:extLst>
              <a:ext uri="{FF2B5EF4-FFF2-40B4-BE49-F238E27FC236}">
                <a16:creationId xmlns:a16="http://schemas.microsoft.com/office/drawing/2014/main" id="{F7B1A2F5-7942-4A1E-A800-8923A05F0634}"/>
              </a:ext>
            </a:extLst>
          </p:cNvPr>
          <p:cNvPicPr>
            <a:picLocks noChangeAspect="1"/>
          </p:cNvPicPr>
          <p:nvPr/>
        </p:nvPicPr>
        <p:blipFill>
          <a:blip r:embed="rId4"/>
          <a:stretch>
            <a:fillRect/>
          </a:stretch>
        </p:blipFill>
        <p:spPr>
          <a:xfrm>
            <a:off x="1202409" y="3481341"/>
            <a:ext cx="4893592" cy="3374891"/>
          </a:xfrm>
          <a:prstGeom prst="rect">
            <a:avLst/>
          </a:prstGeom>
        </p:spPr>
      </p:pic>
    </p:spTree>
    <p:extLst>
      <p:ext uri="{BB962C8B-B14F-4D97-AF65-F5344CB8AC3E}">
        <p14:creationId xmlns:p14="http://schemas.microsoft.com/office/powerpoint/2010/main" val="389634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733F-1723-FAB6-C5EC-FAB3A09CD2C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819CBD4-C72F-F071-76B6-8331643B645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FF981B4-D230-926D-CB1C-083CA1CD429F}"/>
              </a:ext>
            </a:extLst>
          </p:cNvPr>
          <p:cNvSpPr>
            <a:spLocks noGrp="1"/>
          </p:cNvSpPr>
          <p:nvPr>
            <p:ph type="sldNum" sz="quarter" idx="12"/>
          </p:nvPr>
        </p:nvSpPr>
        <p:spPr/>
        <p:txBody>
          <a:bodyPr/>
          <a:lstStyle/>
          <a:p>
            <a:fld id="{E1E1CD7C-2161-7D43-862E-CE4C333CD873}" type="slidenum">
              <a:rPr lang="en-US" noProof="0" smtClean="0"/>
              <a:pPr/>
              <a:t>20</a:t>
            </a:fld>
            <a:endParaRPr lang="en-US" noProof="0" dirty="0"/>
          </a:p>
        </p:txBody>
      </p:sp>
      <p:sp>
        <p:nvSpPr>
          <p:cNvPr id="7" name="Google Shape;119;p5">
            <a:extLst>
              <a:ext uri="{FF2B5EF4-FFF2-40B4-BE49-F238E27FC236}">
                <a16:creationId xmlns:a16="http://schemas.microsoft.com/office/drawing/2014/main" id="{5AF507D6-6194-C0DC-4A35-92861EC8E02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2C98D25-64E0-702B-5E23-3A5368DDA3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4" name="Grafik 3">
            <a:extLst>
              <a:ext uri="{FF2B5EF4-FFF2-40B4-BE49-F238E27FC236}">
                <a16:creationId xmlns:a16="http://schemas.microsoft.com/office/drawing/2014/main" id="{5A1295BB-CA51-4292-BF31-D8F3AB2CA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245" y="3599933"/>
            <a:ext cx="4165560" cy="3122980"/>
          </a:xfrm>
          <a:prstGeom prst="rect">
            <a:avLst/>
          </a:prstGeom>
        </p:spPr>
      </p:pic>
      <p:pic>
        <p:nvPicPr>
          <p:cNvPr id="22" name="Grafik 21">
            <a:extLst>
              <a:ext uri="{FF2B5EF4-FFF2-40B4-BE49-F238E27FC236}">
                <a16:creationId xmlns:a16="http://schemas.microsoft.com/office/drawing/2014/main" id="{7CA733B3-AF86-481F-B388-13952CA87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806" y="3599933"/>
            <a:ext cx="4165560" cy="3122980"/>
          </a:xfrm>
          <a:prstGeom prst="rect">
            <a:avLst/>
          </a:prstGeom>
        </p:spPr>
      </p:pic>
      <p:pic>
        <p:nvPicPr>
          <p:cNvPr id="24" name="Grafik 23">
            <a:extLst>
              <a:ext uri="{FF2B5EF4-FFF2-40B4-BE49-F238E27FC236}">
                <a16:creationId xmlns:a16="http://schemas.microsoft.com/office/drawing/2014/main" id="{69E85F54-7524-4467-9FD3-4E4B80F03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 y="3599933"/>
            <a:ext cx="4165560" cy="3122980"/>
          </a:xfrm>
          <a:prstGeom prst="rect">
            <a:avLst/>
          </a:prstGeom>
        </p:spPr>
      </p:pic>
      <p:pic>
        <p:nvPicPr>
          <p:cNvPr id="26" name="Grafik 25">
            <a:extLst>
              <a:ext uri="{FF2B5EF4-FFF2-40B4-BE49-F238E27FC236}">
                <a16:creationId xmlns:a16="http://schemas.microsoft.com/office/drawing/2014/main" id="{6961D61D-C407-4000-BBC9-E4A2E11B2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45" y="1339"/>
            <a:ext cx="4165560" cy="3122980"/>
          </a:xfrm>
          <a:prstGeom prst="rect">
            <a:avLst/>
          </a:prstGeom>
        </p:spPr>
      </p:pic>
      <p:pic>
        <p:nvPicPr>
          <p:cNvPr id="28" name="Grafik 27">
            <a:extLst>
              <a:ext uri="{FF2B5EF4-FFF2-40B4-BE49-F238E27FC236}">
                <a16:creationId xmlns:a16="http://schemas.microsoft.com/office/drawing/2014/main" id="{47661DD4-133D-4E37-A712-DC74B4C69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806" y="1339"/>
            <a:ext cx="4165560" cy="3122980"/>
          </a:xfrm>
          <a:prstGeom prst="rect">
            <a:avLst/>
          </a:prstGeom>
        </p:spPr>
      </p:pic>
      <p:pic>
        <p:nvPicPr>
          <p:cNvPr id="30" name="Grafik 29">
            <a:extLst>
              <a:ext uri="{FF2B5EF4-FFF2-40B4-BE49-F238E27FC236}">
                <a16:creationId xmlns:a16="http://schemas.microsoft.com/office/drawing/2014/main" id="{3EB24E0C-DCD0-45B7-8D37-7E2D59700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1" y="1339"/>
            <a:ext cx="4165560" cy="3122980"/>
          </a:xfrm>
          <a:prstGeom prst="rect">
            <a:avLst/>
          </a:prstGeom>
        </p:spPr>
      </p:pic>
    </p:spTree>
    <p:extLst>
      <p:ext uri="{BB962C8B-B14F-4D97-AF65-F5344CB8AC3E}">
        <p14:creationId xmlns:p14="http://schemas.microsoft.com/office/powerpoint/2010/main" val="87451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Which performance is required for LEO cargo return capsule? </a:t>
            </a:r>
          </a:p>
          <a:p>
            <a:pPr lvl="1"/>
            <a:r>
              <a:rPr lang="en-US" sz="2000" dirty="0" err="1"/>
              <a:t>Isp</a:t>
            </a:r>
            <a:r>
              <a:rPr lang="en-US" sz="2000" dirty="0"/>
              <a:t>…</a:t>
            </a:r>
          </a:p>
          <a:p>
            <a:pPr lvl="1"/>
            <a:r>
              <a:rPr lang="en-US" sz="2000" dirty="0" err="1"/>
              <a:t>Isp</a:t>
            </a:r>
            <a:r>
              <a:rPr lang="en-US" sz="2000" dirty="0"/>
              <a:t> depends on propellant combination</a:t>
            </a:r>
          </a:p>
          <a:p>
            <a:pPr marL="571500" lvl="1" indent="0">
              <a:buNone/>
            </a:pPr>
            <a:endParaRPr lang="en-US" sz="2000" dirty="0"/>
          </a:p>
          <a:p>
            <a:pPr lvl="1"/>
            <a:r>
              <a:rPr lang="en-US" sz="2000" dirty="0"/>
              <a:t>Rocket </a:t>
            </a:r>
            <a:r>
              <a:rPr lang="en-US" sz="2000" dirty="0">
                <a:hlinkClick r:id="rId2">
                  <a:extLst>
                    <a:ext uri="{A12FA001-AC4F-418D-AE19-62706E023703}">
                      <ahyp:hlinkClr xmlns:ahyp="http://schemas.microsoft.com/office/drawing/2018/hyperlinkcolor" val="tx"/>
                    </a:ext>
                  </a:extLst>
                </a:hlinkClick>
              </a:rPr>
              <a:t>CEA</a:t>
            </a:r>
            <a:endParaRPr lang="en-US" sz="2000" dirty="0"/>
          </a:p>
          <a:p>
            <a:pPr lvl="1"/>
            <a:r>
              <a:rPr lang="en-US" sz="2000" dirty="0"/>
              <a:t>Propellant data from </a:t>
            </a:r>
            <a:r>
              <a:rPr lang="en-US" sz="2000" dirty="0">
                <a:hlinkClick r:id="rId3">
                  <a:extLst>
                    <a:ext uri="{A12FA001-AC4F-418D-AE19-62706E023703}">
                      <ahyp:hlinkClr xmlns:ahyp="http://schemas.microsoft.com/office/drawing/2018/hyperlinkcolor" val="tx"/>
                    </a:ext>
                  </a:extLst>
                </a:hlinkClick>
              </a:rPr>
              <a:t>REFPROP</a:t>
            </a:r>
            <a:r>
              <a:rPr lang="en-US" sz="2000" dirty="0"/>
              <a:t> (computer program developed by the National Institute of Standards and Technology (NIST). NIST database contains the thermophysical data of several fluids in the gas, liquid and supercritical state which are accessible through a Python request calling the REFPROP library)</a:t>
            </a:r>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21</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59551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22</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924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dirty="0"/>
              <a:t>Oxygen</a:t>
            </a:r>
          </a:p>
          <a:p>
            <a:pPr lvl="1"/>
            <a:r>
              <a:rPr lang="en-US" sz="2000" dirty="0"/>
              <a:t>Nitrogen</a:t>
            </a:r>
          </a:p>
          <a:p>
            <a:pPr lvl="1"/>
            <a:r>
              <a:rPr lang="en-US" sz="2000" dirty="0"/>
              <a:t>CO2 carbon dioxide</a:t>
            </a:r>
          </a:p>
          <a:p>
            <a:pPr lvl="1"/>
            <a:r>
              <a:rPr lang="en-US" sz="2000" dirty="0"/>
              <a:t>Water</a:t>
            </a:r>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23</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88514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err="1"/>
              <a:t>Electrolyser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24</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26113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err="1"/>
              <a:t>Electrolyser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25</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971B65E1-99F2-4DA9-B9BA-D7D82D870626}"/>
              </a:ext>
            </a:extLst>
          </p:cNvPr>
          <p:cNvPicPr>
            <a:picLocks noChangeAspect="1"/>
          </p:cNvPicPr>
          <p:nvPr/>
        </p:nvPicPr>
        <p:blipFill>
          <a:blip r:embed="rId2"/>
          <a:stretch>
            <a:fillRect/>
          </a:stretch>
        </p:blipFill>
        <p:spPr>
          <a:xfrm>
            <a:off x="2975099" y="1982330"/>
            <a:ext cx="6241802" cy="4615319"/>
          </a:xfrm>
          <a:prstGeom prst="rect">
            <a:avLst/>
          </a:prstGeom>
        </p:spPr>
      </p:pic>
    </p:spTree>
    <p:extLst>
      <p:ext uri="{BB962C8B-B14F-4D97-AF65-F5344CB8AC3E}">
        <p14:creationId xmlns:p14="http://schemas.microsoft.com/office/powerpoint/2010/main" val="22624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a:t>Sabatier reactor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26</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25897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a:t>Sabatier reactor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27</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A84A88FD-56BE-48DA-A41E-AB1D299DEFC6}"/>
              </a:ext>
            </a:extLst>
          </p:cNvPr>
          <p:cNvPicPr>
            <a:picLocks noChangeAspect="1"/>
          </p:cNvPicPr>
          <p:nvPr/>
        </p:nvPicPr>
        <p:blipFill>
          <a:blip r:embed="rId2"/>
          <a:stretch>
            <a:fillRect/>
          </a:stretch>
        </p:blipFill>
        <p:spPr>
          <a:xfrm>
            <a:off x="2102315" y="1728962"/>
            <a:ext cx="7987370" cy="4532575"/>
          </a:xfrm>
          <a:prstGeom prst="rect">
            <a:avLst/>
          </a:prstGeom>
        </p:spPr>
      </p:pic>
    </p:spTree>
    <p:extLst>
      <p:ext uri="{BB962C8B-B14F-4D97-AF65-F5344CB8AC3E}">
        <p14:creationId xmlns:p14="http://schemas.microsoft.com/office/powerpoint/2010/main" val="3030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err="1"/>
              <a:t>Electrolyser</a:t>
            </a:r>
            <a:r>
              <a:rPr lang="en-US" sz="2000" noProof="0" dirty="0"/>
              <a:t> + Sabatier Reactor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28</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48093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1? Crew of 3 on board?</a:t>
            </a:r>
          </a:p>
          <a:p>
            <a:pPr lvl="1"/>
            <a:r>
              <a:rPr lang="en-US" sz="2000" noProof="0" dirty="0" err="1"/>
              <a:t>Electrolyser</a:t>
            </a:r>
            <a:r>
              <a:rPr lang="en-US" sz="2000" noProof="0" dirty="0"/>
              <a:t> + Sabatier Reactor</a:t>
            </a:r>
            <a:endParaRPr lang="en-US" sz="2000" dirty="0"/>
          </a:p>
          <a:p>
            <a:pPr lvl="1"/>
            <a:endParaRPr lang="en-US" sz="2000"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29</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50FD31F4-98C7-4A55-9EC4-2282F208E333}"/>
              </a:ext>
            </a:extLst>
          </p:cNvPr>
          <p:cNvPicPr>
            <a:picLocks noChangeAspect="1"/>
          </p:cNvPicPr>
          <p:nvPr/>
        </p:nvPicPr>
        <p:blipFill>
          <a:blip r:embed="rId2"/>
          <a:stretch>
            <a:fillRect/>
          </a:stretch>
        </p:blipFill>
        <p:spPr>
          <a:xfrm>
            <a:off x="2273664" y="1939775"/>
            <a:ext cx="8664671" cy="4741825"/>
          </a:xfrm>
          <a:prstGeom prst="rect">
            <a:avLst/>
          </a:prstGeom>
        </p:spPr>
      </p:pic>
    </p:spTree>
    <p:extLst>
      <p:ext uri="{BB962C8B-B14F-4D97-AF65-F5344CB8AC3E}">
        <p14:creationId xmlns:p14="http://schemas.microsoft.com/office/powerpoint/2010/main" val="2687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4166-DADF-7F19-30E7-CDFF628400F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4B038B-DA40-4521-4AD6-174385B85360}"/>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noProof="0" dirty="0"/>
          </a:p>
          <a:p>
            <a:pPr lvl="1"/>
            <a:r>
              <a:rPr lang="en-US" sz="2000" noProof="0" dirty="0"/>
              <a:t>Dry mass of 10 tons</a:t>
            </a:r>
          </a:p>
          <a:p>
            <a:pPr lvl="1"/>
            <a:r>
              <a:rPr lang="en-US" sz="2000" noProof="0" dirty="0"/>
              <a:t>Mission duration of 6 months</a:t>
            </a:r>
          </a:p>
        </p:txBody>
      </p:sp>
      <p:sp>
        <p:nvSpPr>
          <p:cNvPr id="3" name="Titre 2">
            <a:extLst>
              <a:ext uri="{FF2B5EF4-FFF2-40B4-BE49-F238E27FC236}">
                <a16:creationId xmlns:a16="http://schemas.microsoft.com/office/drawing/2014/main" id="{D698493F-9489-007B-B12A-3F830A12E20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62BCE4A-C0D4-F410-000C-45983437F682}"/>
              </a:ext>
            </a:extLst>
          </p:cNvPr>
          <p:cNvSpPr>
            <a:spLocks noGrp="1"/>
          </p:cNvSpPr>
          <p:nvPr>
            <p:ph type="sldNum" sz="quarter" idx="12"/>
          </p:nvPr>
        </p:nvSpPr>
        <p:spPr/>
        <p:txBody>
          <a:bodyPr/>
          <a:lstStyle/>
          <a:p>
            <a:fld id="{E1E1CD7C-2161-7D43-862E-CE4C333CD873}" type="slidenum">
              <a:rPr lang="en-US" noProof="0" smtClean="0"/>
              <a:pPr/>
              <a:t>3</a:t>
            </a:fld>
            <a:endParaRPr lang="en-US" noProof="0" dirty="0"/>
          </a:p>
        </p:txBody>
      </p:sp>
      <p:sp>
        <p:nvSpPr>
          <p:cNvPr id="7" name="Google Shape;119;p5">
            <a:extLst>
              <a:ext uri="{FF2B5EF4-FFF2-40B4-BE49-F238E27FC236}">
                <a16:creationId xmlns:a16="http://schemas.microsoft.com/office/drawing/2014/main" id="{F181C647-EF12-6F9A-DF4F-36F3B6F85A11}"/>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BD98CCB-29D0-C708-1C5C-CCFC0DB72FCA}"/>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52338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2? Docking to Lunar Gateway?</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30</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88999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Any impact by evolution step 2? Docking to Lunar Gateway?</a:t>
            </a:r>
          </a:p>
          <a:p>
            <a:pPr lvl="1"/>
            <a:r>
              <a:rPr lang="en-US" sz="2000" dirty="0"/>
              <a:t>Delta v need of 4 km / s</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31</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16FEA88D-33B5-44F6-B38D-649138B48D20}"/>
              </a:ext>
            </a:extLst>
          </p:cNvPr>
          <p:cNvPicPr>
            <a:picLocks noChangeAspect="1"/>
          </p:cNvPicPr>
          <p:nvPr/>
        </p:nvPicPr>
        <p:blipFill>
          <a:blip r:embed="rId2"/>
          <a:stretch>
            <a:fillRect/>
          </a:stretch>
        </p:blipFill>
        <p:spPr>
          <a:xfrm>
            <a:off x="5233013" y="1632303"/>
            <a:ext cx="6814908" cy="5123863"/>
          </a:xfrm>
          <a:prstGeom prst="rect">
            <a:avLst/>
          </a:prstGeom>
        </p:spPr>
      </p:pic>
    </p:spTree>
    <p:extLst>
      <p:ext uri="{BB962C8B-B14F-4D97-AF65-F5344CB8AC3E}">
        <p14:creationId xmlns:p14="http://schemas.microsoft.com/office/powerpoint/2010/main" val="22303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Final selection?</a:t>
            </a:r>
          </a:p>
          <a:p>
            <a:pPr marL="457200" lvl="1" indent="-331470">
              <a:spcBef>
                <a:spcPts val="1000"/>
              </a:spcBef>
              <a:buSzPts val="1620"/>
              <a:buFont typeface="Noto Sans Symbols"/>
              <a:buChar char="▪"/>
            </a:pPr>
            <a:endParaRPr lang="en-US" noProof="0"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32</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812396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marL="457200" lvl="1" indent="-331470">
              <a:spcBef>
                <a:spcPts val="1000"/>
              </a:spcBef>
              <a:buSzPts val="1620"/>
              <a:buFont typeface="Noto Sans Symbols"/>
              <a:buChar char="▪"/>
            </a:pPr>
            <a:r>
              <a:rPr lang="en-US" sz="2400" dirty="0">
                <a:solidFill>
                  <a:schemeClr val="tx1"/>
                </a:solidFill>
              </a:rPr>
              <a:t>Which propulsion technology might fit to LEO cargo return capsule?</a:t>
            </a:r>
          </a:p>
          <a:p>
            <a:pPr marL="457200" lvl="1" indent="-331470">
              <a:spcBef>
                <a:spcPts val="1000"/>
              </a:spcBef>
              <a:buSzPts val="1620"/>
              <a:buFont typeface="Noto Sans Symbols"/>
              <a:buChar char="▪"/>
            </a:pPr>
            <a:r>
              <a:rPr lang="en-US" sz="2400" dirty="0">
                <a:solidFill>
                  <a:schemeClr val="tx1"/>
                </a:solidFill>
              </a:rPr>
              <a:t>Final selection?</a:t>
            </a:r>
          </a:p>
          <a:p>
            <a:pPr marL="457200" lvl="1" indent="-331470">
              <a:spcBef>
                <a:spcPts val="1000"/>
              </a:spcBef>
              <a:buSzPts val="1620"/>
              <a:buFont typeface="Noto Sans Symbols"/>
              <a:buChar char="▪"/>
            </a:pPr>
            <a:endParaRPr lang="en-US" noProof="0" dirty="0"/>
          </a:p>
          <a:p>
            <a:pPr indent="0" algn="ctr">
              <a:spcBef>
                <a:spcPts val="300"/>
              </a:spcBef>
              <a:buNone/>
            </a:pPr>
            <a:r>
              <a:rPr lang="en-US" noProof="0" dirty="0"/>
              <a:t>So this was the easy part. Let’s continue with some more difficult topics…</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33</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779797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Budgets?</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34</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2711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Budgets?</a:t>
            </a:r>
          </a:p>
          <a:p>
            <a:pPr lvl="2"/>
            <a:r>
              <a:rPr lang="en-US" dirty="0"/>
              <a:t>Propellant budget</a:t>
            </a:r>
          </a:p>
          <a:p>
            <a:pPr lvl="2"/>
            <a:r>
              <a:rPr lang="en-US" dirty="0"/>
              <a:t>Pressurant budget</a:t>
            </a:r>
          </a:p>
          <a:p>
            <a:pPr lvl="2"/>
            <a:r>
              <a:rPr lang="en-US" dirty="0"/>
              <a:t>Mass budget</a:t>
            </a:r>
          </a:p>
          <a:p>
            <a:pPr lvl="2"/>
            <a:r>
              <a:rPr lang="en-US" dirty="0"/>
              <a:t>Power budget</a:t>
            </a:r>
          </a:p>
          <a:p>
            <a:pPr lvl="2"/>
            <a:endParaRPr lang="en-US" dirty="0"/>
          </a:p>
          <a:p>
            <a:pPr lvl="2"/>
            <a:r>
              <a:rPr lang="en-US" dirty="0"/>
              <a:t>Pressure budget</a:t>
            </a:r>
          </a:p>
          <a:p>
            <a:pPr lvl="2"/>
            <a:r>
              <a:rPr lang="en-US" dirty="0"/>
              <a:t>Temperature budget</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35</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459975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Functional break-down?</a:t>
            </a:r>
          </a:p>
          <a:p>
            <a:pPr lvl="2"/>
            <a:endParaRPr lang="en-US"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36</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42380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Functional break-down?</a:t>
            </a:r>
          </a:p>
          <a:p>
            <a:pPr lvl="2"/>
            <a:r>
              <a:rPr lang="en-US" dirty="0"/>
              <a:t>To provide axial thrust (delta v maneuver)</a:t>
            </a:r>
          </a:p>
          <a:p>
            <a:pPr lvl="2"/>
            <a:r>
              <a:rPr lang="en-US" dirty="0"/>
              <a:t>To provide orbital control (attitude control maneuver)</a:t>
            </a:r>
          </a:p>
          <a:p>
            <a:pPr lvl="2"/>
            <a:endParaRPr lang="en-US" dirty="0"/>
          </a:p>
          <a:p>
            <a:pPr lvl="2"/>
            <a:r>
              <a:rPr lang="en-US" dirty="0"/>
              <a:t>To load propellant</a:t>
            </a:r>
          </a:p>
          <a:p>
            <a:pPr lvl="2"/>
            <a:r>
              <a:rPr lang="en-US" dirty="0"/>
              <a:t>To store propellant</a:t>
            </a:r>
          </a:p>
          <a:p>
            <a:pPr lvl="2"/>
            <a:r>
              <a:rPr lang="en-US" dirty="0"/>
              <a:t>To feed propellant</a:t>
            </a:r>
          </a:p>
          <a:p>
            <a:pPr lvl="2"/>
            <a:endParaRPr lang="en-US" dirty="0"/>
          </a:p>
          <a:p>
            <a:pPr lvl="2"/>
            <a:r>
              <a:rPr lang="en-US" dirty="0"/>
              <a:t>To monitor propulsion system (pressure, temperature, …)</a:t>
            </a:r>
          </a:p>
          <a:p>
            <a:pPr lvl="2"/>
            <a:r>
              <a:rPr lang="en-US" dirty="0"/>
              <a:t>To operate valves</a:t>
            </a:r>
          </a:p>
          <a:p>
            <a:pPr lvl="2"/>
            <a:r>
              <a:rPr lang="en-US" dirty="0"/>
              <a:t>To control temperature</a:t>
            </a:r>
          </a:p>
          <a:p>
            <a:pPr lvl="2"/>
            <a:endParaRPr lang="en-US"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37</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382869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Functional matrices?</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38</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71847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Functional matrices?</a:t>
            </a:r>
          </a:p>
          <a:p>
            <a:pPr lvl="2"/>
            <a:r>
              <a:rPr lang="en-US" noProof="0" dirty="0"/>
              <a:t>Functions versus phases</a:t>
            </a:r>
          </a:p>
          <a:p>
            <a:pPr lvl="2"/>
            <a:endParaRPr lang="en-US" dirty="0"/>
          </a:p>
          <a:p>
            <a:pPr lvl="2"/>
            <a:endParaRPr lang="en-US" noProof="0" dirty="0"/>
          </a:p>
          <a:p>
            <a:pPr lvl="2"/>
            <a:endParaRPr lang="en-US" dirty="0"/>
          </a:p>
          <a:p>
            <a:pPr lvl="2"/>
            <a:endParaRPr lang="en-US" noProof="0" dirty="0"/>
          </a:p>
          <a:p>
            <a:pPr lvl="2"/>
            <a:r>
              <a:rPr lang="en-US" noProof="0" dirty="0"/>
              <a:t>Functions versus products</a:t>
            </a:r>
            <a:endParaRPr lang="en-US"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39</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graphicFrame>
        <p:nvGraphicFramePr>
          <p:cNvPr id="9" name="Tabelle 7">
            <a:extLst>
              <a:ext uri="{FF2B5EF4-FFF2-40B4-BE49-F238E27FC236}">
                <a16:creationId xmlns:a16="http://schemas.microsoft.com/office/drawing/2014/main" id="{B9E4CBAB-AE3A-4C96-866F-DB5C7F4E36FB}"/>
              </a:ext>
            </a:extLst>
          </p:cNvPr>
          <p:cNvGraphicFramePr>
            <a:graphicFrameLocks noGrp="1"/>
          </p:cNvGraphicFramePr>
          <p:nvPr>
            <p:extLst>
              <p:ext uri="{D42A27DB-BD31-4B8C-83A1-F6EECF244321}">
                <p14:modId xmlns:p14="http://schemas.microsoft.com/office/powerpoint/2010/main" val="3661042134"/>
              </p:ext>
            </p:extLst>
          </p:nvPr>
        </p:nvGraphicFramePr>
        <p:xfrm>
          <a:off x="698110" y="3865621"/>
          <a:ext cx="10795780" cy="1223744"/>
        </p:xfrm>
        <a:graphic>
          <a:graphicData uri="http://schemas.openxmlformats.org/drawingml/2006/table">
            <a:tbl>
              <a:tblPr firstRow="1" bandRow="1">
                <a:tableStyleId>{5C22544A-7EE6-4342-B048-85BDC9FD1C3A}</a:tableStyleId>
              </a:tblPr>
              <a:tblGrid>
                <a:gridCol w="2159156">
                  <a:extLst>
                    <a:ext uri="{9D8B030D-6E8A-4147-A177-3AD203B41FA5}">
                      <a16:colId xmlns:a16="http://schemas.microsoft.com/office/drawing/2014/main" val="4164080526"/>
                    </a:ext>
                  </a:extLst>
                </a:gridCol>
                <a:gridCol w="2159156">
                  <a:extLst>
                    <a:ext uri="{9D8B030D-6E8A-4147-A177-3AD203B41FA5}">
                      <a16:colId xmlns:a16="http://schemas.microsoft.com/office/drawing/2014/main" val="1271171797"/>
                    </a:ext>
                  </a:extLst>
                </a:gridCol>
                <a:gridCol w="2159156">
                  <a:extLst>
                    <a:ext uri="{9D8B030D-6E8A-4147-A177-3AD203B41FA5}">
                      <a16:colId xmlns:a16="http://schemas.microsoft.com/office/drawing/2014/main" val="2228017637"/>
                    </a:ext>
                  </a:extLst>
                </a:gridCol>
                <a:gridCol w="2159156">
                  <a:extLst>
                    <a:ext uri="{9D8B030D-6E8A-4147-A177-3AD203B41FA5}">
                      <a16:colId xmlns:a16="http://schemas.microsoft.com/office/drawing/2014/main" val="1781628678"/>
                    </a:ext>
                  </a:extLst>
                </a:gridCol>
                <a:gridCol w="2159156">
                  <a:extLst>
                    <a:ext uri="{9D8B030D-6E8A-4147-A177-3AD203B41FA5}">
                      <a16:colId xmlns:a16="http://schemas.microsoft.com/office/drawing/2014/main" val="3169954501"/>
                    </a:ext>
                  </a:extLst>
                </a:gridCol>
              </a:tblGrid>
              <a:tr h="482354">
                <a:tc>
                  <a:txBody>
                    <a:bodyPr/>
                    <a:lstStyle/>
                    <a:p>
                      <a:pPr algn="ctr"/>
                      <a:r>
                        <a:rPr lang="en-US" sz="1800" noProof="0" dirty="0"/>
                        <a:t>Function</a:t>
                      </a:r>
                    </a:p>
                  </a:txBody>
                  <a:tcPr marL="91404" marR="91404" marT="45702" marB="45702"/>
                </a:tc>
                <a:tc>
                  <a:txBody>
                    <a:bodyPr/>
                    <a:lstStyle/>
                    <a:p>
                      <a:pPr algn="ctr"/>
                      <a:r>
                        <a:rPr lang="en-US" sz="1800" noProof="0" dirty="0"/>
                        <a:t>Ground phase</a:t>
                      </a:r>
                    </a:p>
                  </a:txBody>
                  <a:tcPr marL="91404" marR="91404" marT="45702" marB="45702"/>
                </a:tc>
                <a:tc>
                  <a:txBody>
                    <a:bodyPr/>
                    <a:lstStyle/>
                    <a:p>
                      <a:pPr algn="ctr"/>
                      <a:r>
                        <a:rPr lang="en-US" sz="1800" noProof="0" dirty="0"/>
                        <a:t>Ascent phase</a:t>
                      </a:r>
                    </a:p>
                  </a:txBody>
                  <a:tcPr marL="91404" marR="91404" marT="45702" marB="45702"/>
                </a:tc>
                <a:tc>
                  <a:txBody>
                    <a:bodyPr/>
                    <a:lstStyle/>
                    <a:p>
                      <a:pPr algn="ctr"/>
                      <a:r>
                        <a:rPr lang="en-US" sz="1800" noProof="0" dirty="0"/>
                        <a:t>Orbital phase</a:t>
                      </a:r>
                    </a:p>
                  </a:txBody>
                  <a:tcPr marL="91404" marR="91404" marT="45702" marB="45702"/>
                </a:tc>
                <a:tc>
                  <a:txBody>
                    <a:bodyPr/>
                    <a:lstStyle/>
                    <a:p>
                      <a:pPr algn="ctr"/>
                      <a:r>
                        <a:rPr lang="en-US" sz="1800" noProof="0" dirty="0"/>
                        <a:t>De-orbit phase</a:t>
                      </a:r>
                    </a:p>
                  </a:txBody>
                  <a:tcPr marL="91404" marR="91404" marT="45702" marB="45702"/>
                </a:tc>
                <a:extLst>
                  <a:ext uri="{0D108BD9-81ED-4DB2-BD59-A6C34878D82A}">
                    <a16:rowId xmlns:a16="http://schemas.microsoft.com/office/drawing/2014/main" val="694564165"/>
                  </a:ext>
                </a:extLst>
              </a:tr>
              <a:tr h="370695">
                <a:tc>
                  <a:txBody>
                    <a:bodyPr/>
                    <a:lstStyle/>
                    <a:p>
                      <a:r>
                        <a:rPr lang="en-US" sz="1800" noProof="0" dirty="0"/>
                        <a:t>F1 Axial thrust</a:t>
                      </a:r>
                    </a:p>
                  </a:txBody>
                  <a:tcPr marL="91404" marR="91404" marT="45702" marB="45702"/>
                </a:tc>
                <a:tc>
                  <a:txBody>
                    <a:bodyPr/>
                    <a:lstStyle/>
                    <a:p>
                      <a:pPr algn="ctr"/>
                      <a:endParaRPr lang="en-US" sz="1800" noProof="0" dirty="0"/>
                    </a:p>
                  </a:txBody>
                  <a:tcPr marL="91404" marR="91404" marT="45702" marB="45702"/>
                </a:tc>
                <a:tc>
                  <a:txBody>
                    <a:bodyPr/>
                    <a:lstStyle/>
                    <a:p>
                      <a:pPr algn="ctr"/>
                      <a:endParaRPr lang="en-US" sz="1800" noProof="0" dirty="0"/>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1540852791"/>
                  </a:ext>
                </a:extLst>
              </a:tr>
              <a:tr h="370695">
                <a:tc>
                  <a:txBody>
                    <a:bodyPr/>
                    <a:lstStyle/>
                    <a:p>
                      <a:r>
                        <a:rPr lang="en-US" sz="1800" noProof="0" dirty="0"/>
                        <a:t>F2 Orbital control</a:t>
                      </a:r>
                    </a:p>
                  </a:txBody>
                  <a:tcPr marL="91404" marR="91404" marT="45702" marB="45702"/>
                </a:tc>
                <a:tc>
                  <a:txBody>
                    <a:bodyPr/>
                    <a:lstStyle/>
                    <a:p>
                      <a:pPr algn="ctr"/>
                      <a:endParaRPr lang="en-US" sz="1800" noProof="0" dirty="0"/>
                    </a:p>
                  </a:txBody>
                  <a:tcPr marL="91404" marR="91404" marT="45702" marB="45702"/>
                </a:tc>
                <a:tc>
                  <a:txBody>
                    <a:bodyPr/>
                    <a:lstStyle/>
                    <a:p>
                      <a:pPr algn="ctr"/>
                      <a:endParaRPr lang="en-US" sz="1800" noProof="0" dirty="0"/>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227887542"/>
                  </a:ext>
                </a:extLst>
              </a:tr>
            </a:tbl>
          </a:graphicData>
        </a:graphic>
      </p:graphicFrame>
      <p:graphicFrame>
        <p:nvGraphicFramePr>
          <p:cNvPr id="10" name="Tabelle 9">
            <a:extLst>
              <a:ext uri="{FF2B5EF4-FFF2-40B4-BE49-F238E27FC236}">
                <a16:creationId xmlns:a16="http://schemas.microsoft.com/office/drawing/2014/main" id="{29A6BD5C-DF1B-404A-85F9-A5DEE770D7EE}"/>
              </a:ext>
            </a:extLst>
          </p:cNvPr>
          <p:cNvGraphicFramePr>
            <a:graphicFrameLocks noGrp="1"/>
          </p:cNvGraphicFramePr>
          <p:nvPr>
            <p:extLst>
              <p:ext uri="{D42A27DB-BD31-4B8C-83A1-F6EECF244321}">
                <p14:modId xmlns:p14="http://schemas.microsoft.com/office/powerpoint/2010/main" val="1804775628"/>
              </p:ext>
            </p:extLst>
          </p:nvPr>
        </p:nvGraphicFramePr>
        <p:xfrm>
          <a:off x="662286" y="5584427"/>
          <a:ext cx="10795780" cy="1223744"/>
        </p:xfrm>
        <a:graphic>
          <a:graphicData uri="http://schemas.openxmlformats.org/drawingml/2006/table">
            <a:tbl>
              <a:tblPr firstRow="1" bandRow="1">
                <a:tableStyleId>{5C22544A-7EE6-4342-B048-85BDC9FD1C3A}</a:tableStyleId>
              </a:tblPr>
              <a:tblGrid>
                <a:gridCol w="2159156">
                  <a:extLst>
                    <a:ext uri="{9D8B030D-6E8A-4147-A177-3AD203B41FA5}">
                      <a16:colId xmlns:a16="http://schemas.microsoft.com/office/drawing/2014/main" val="4164080526"/>
                    </a:ext>
                  </a:extLst>
                </a:gridCol>
                <a:gridCol w="2159156">
                  <a:extLst>
                    <a:ext uri="{9D8B030D-6E8A-4147-A177-3AD203B41FA5}">
                      <a16:colId xmlns:a16="http://schemas.microsoft.com/office/drawing/2014/main" val="1271171797"/>
                    </a:ext>
                  </a:extLst>
                </a:gridCol>
                <a:gridCol w="2159156">
                  <a:extLst>
                    <a:ext uri="{9D8B030D-6E8A-4147-A177-3AD203B41FA5}">
                      <a16:colId xmlns:a16="http://schemas.microsoft.com/office/drawing/2014/main" val="2228017637"/>
                    </a:ext>
                  </a:extLst>
                </a:gridCol>
                <a:gridCol w="2159156">
                  <a:extLst>
                    <a:ext uri="{9D8B030D-6E8A-4147-A177-3AD203B41FA5}">
                      <a16:colId xmlns:a16="http://schemas.microsoft.com/office/drawing/2014/main" val="1781628678"/>
                    </a:ext>
                  </a:extLst>
                </a:gridCol>
                <a:gridCol w="2159156">
                  <a:extLst>
                    <a:ext uri="{9D8B030D-6E8A-4147-A177-3AD203B41FA5}">
                      <a16:colId xmlns:a16="http://schemas.microsoft.com/office/drawing/2014/main" val="3169954501"/>
                    </a:ext>
                  </a:extLst>
                </a:gridCol>
              </a:tblGrid>
              <a:tr h="482354">
                <a:tc>
                  <a:txBody>
                    <a:bodyPr/>
                    <a:lstStyle/>
                    <a:p>
                      <a:pPr algn="ctr"/>
                      <a:r>
                        <a:rPr lang="en-US" sz="1800" noProof="0" dirty="0"/>
                        <a:t>Function</a:t>
                      </a:r>
                    </a:p>
                  </a:txBody>
                  <a:tcPr marL="91404" marR="91404" marT="45702" marB="45702"/>
                </a:tc>
                <a:tc>
                  <a:txBody>
                    <a:bodyPr/>
                    <a:lstStyle/>
                    <a:p>
                      <a:pPr algn="ctr"/>
                      <a:r>
                        <a:rPr lang="en-US" sz="1800" noProof="0" dirty="0"/>
                        <a:t>Pressure vessel</a:t>
                      </a:r>
                    </a:p>
                  </a:txBody>
                  <a:tcPr marL="91404" marR="91404" marT="45702" marB="45702"/>
                </a:tc>
                <a:tc>
                  <a:txBody>
                    <a:bodyPr/>
                    <a:lstStyle/>
                    <a:p>
                      <a:pPr algn="ctr"/>
                      <a:r>
                        <a:rPr lang="en-US" sz="1800" noProof="0" dirty="0"/>
                        <a:t>Tank</a:t>
                      </a:r>
                    </a:p>
                  </a:txBody>
                  <a:tcPr marL="91404" marR="91404" marT="45702" marB="45702"/>
                </a:tc>
                <a:tc>
                  <a:txBody>
                    <a:bodyPr/>
                    <a:lstStyle/>
                    <a:p>
                      <a:pPr algn="ctr"/>
                      <a:r>
                        <a:rPr lang="en-US" sz="1800" noProof="0" dirty="0"/>
                        <a:t>Valve</a:t>
                      </a:r>
                    </a:p>
                  </a:txBody>
                  <a:tcPr marL="91404" marR="91404" marT="45702" marB="45702"/>
                </a:tc>
                <a:tc>
                  <a:txBody>
                    <a:bodyPr/>
                    <a:lstStyle/>
                    <a:p>
                      <a:pPr algn="ctr"/>
                      <a:r>
                        <a:rPr lang="en-US" sz="1800" noProof="0" dirty="0"/>
                        <a:t>Thruster</a:t>
                      </a:r>
                    </a:p>
                  </a:txBody>
                  <a:tcPr marL="91404" marR="91404" marT="45702" marB="45702"/>
                </a:tc>
                <a:extLst>
                  <a:ext uri="{0D108BD9-81ED-4DB2-BD59-A6C34878D82A}">
                    <a16:rowId xmlns:a16="http://schemas.microsoft.com/office/drawing/2014/main" val="694564165"/>
                  </a:ext>
                </a:extLst>
              </a:tr>
              <a:tr h="370695">
                <a:tc>
                  <a:txBody>
                    <a:bodyPr/>
                    <a:lstStyle/>
                    <a:p>
                      <a:r>
                        <a:rPr lang="en-US" sz="1800" noProof="0" dirty="0"/>
                        <a:t>F1 Axial thrust</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1540852791"/>
                  </a:ext>
                </a:extLst>
              </a:tr>
              <a:tr h="370695">
                <a:tc>
                  <a:txBody>
                    <a:bodyPr/>
                    <a:lstStyle/>
                    <a:p>
                      <a:r>
                        <a:rPr lang="en-US" sz="1800" noProof="0" dirty="0"/>
                        <a:t>F2 Orbital control</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227887542"/>
                  </a:ext>
                </a:extLst>
              </a:tr>
            </a:tbl>
          </a:graphicData>
        </a:graphic>
      </p:graphicFrame>
    </p:spTree>
    <p:extLst>
      <p:ext uri="{BB962C8B-B14F-4D97-AF65-F5344CB8AC3E}">
        <p14:creationId xmlns:p14="http://schemas.microsoft.com/office/powerpoint/2010/main" val="3690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3984-6163-AD73-C574-A06FDED6A32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1213EF-E854-A3F6-FE23-D933A4D84001}"/>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sz="2000" noProof="0" dirty="0"/>
          </a:p>
          <a:p>
            <a:pPr lvl="1"/>
            <a:r>
              <a:rPr lang="en-US" sz="2000" noProof="0" dirty="0"/>
              <a:t>To develop a vehicle, its associated infrastructure and operations, capable of delivering pressurized cargo to human outposts in LEO and returning cargo to Earth (basic configuration)</a:t>
            </a:r>
          </a:p>
          <a:p>
            <a:pPr lvl="1"/>
            <a:r>
              <a:rPr lang="en-US" sz="2000" noProof="0" dirty="0"/>
              <a:t>To execute a demonstration mission to the ISS targeting a launch date before the end of 2029</a:t>
            </a:r>
          </a:p>
          <a:p>
            <a:pPr lvl="1"/>
            <a:r>
              <a:rPr lang="en-US" sz="2000" noProof="0" dirty="0"/>
              <a:t>To ensure that the vehicle, its associated infrastructure and operations, are compatible with the evolutions to a crew transportation service to human outposts in LEO (evolution step 1) and to a cargo return service from Gateway in cis-lunar orbit without major modifications of the architecture (evolution step 2)</a:t>
            </a:r>
          </a:p>
        </p:txBody>
      </p:sp>
      <p:sp>
        <p:nvSpPr>
          <p:cNvPr id="3" name="Titre 2">
            <a:extLst>
              <a:ext uri="{FF2B5EF4-FFF2-40B4-BE49-F238E27FC236}">
                <a16:creationId xmlns:a16="http://schemas.microsoft.com/office/drawing/2014/main" id="{F24E05C5-9EF7-0CF9-B845-8E57EA794627}"/>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4E2615F7-CD99-9219-47A4-0C0868CEE18E}"/>
              </a:ext>
            </a:extLst>
          </p:cNvPr>
          <p:cNvSpPr>
            <a:spLocks noGrp="1"/>
          </p:cNvSpPr>
          <p:nvPr>
            <p:ph type="sldNum" sz="quarter" idx="12"/>
          </p:nvPr>
        </p:nvSpPr>
        <p:spPr/>
        <p:txBody>
          <a:bodyPr/>
          <a:lstStyle/>
          <a:p>
            <a:fld id="{E1E1CD7C-2161-7D43-862E-CE4C333CD873}" type="slidenum">
              <a:rPr lang="en-US" noProof="0" smtClean="0"/>
              <a:pPr/>
              <a:t>4</a:t>
            </a:fld>
            <a:endParaRPr lang="en-US" noProof="0" dirty="0"/>
          </a:p>
        </p:txBody>
      </p:sp>
      <p:sp>
        <p:nvSpPr>
          <p:cNvPr id="7" name="Google Shape;119;p5">
            <a:extLst>
              <a:ext uri="{FF2B5EF4-FFF2-40B4-BE49-F238E27FC236}">
                <a16:creationId xmlns:a16="http://schemas.microsoft.com/office/drawing/2014/main" id="{E2CCFF58-C21D-6AE4-F9D3-4E62FEEB5546}"/>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56D1AC2-6348-4396-26E6-A91C133BC9AA}"/>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2726772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Interfaces?</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40</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411404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Interfaces?</a:t>
            </a:r>
          </a:p>
          <a:p>
            <a:pPr lvl="2"/>
            <a:r>
              <a:rPr lang="en-US" dirty="0"/>
              <a:t>Electrical interface</a:t>
            </a:r>
          </a:p>
          <a:p>
            <a:pPr lvl="2"/>
            <a:r>
              <a:rPr lang="en-US" dirty="0"/>
              <a:t>Mechanical interface</a:t>
            </a:r>
          </a:p>
          <a:p>
            <a:pPr lvl="2"/>
            <a:r>
              <a:rPr lang="en-US" dirty="0"/>
              <a:t>Thermal interface</a:t>
            </a:r>
          </a:p>
          <a:p>
            <a:pPr lvl="2"/>
            <a:r>
              <a:rPr lang="en-US" dirty="0"/>
              <a:t>Structural interface</a:t>
            </a:r>
          </a:p>
          <a:p>
            <a:pPr lvl="2"/>
            <a:r>
              <a:rPr lang="en-US" dirty="0"/>
              <a:t>Communication interface</a:t>
            </a:r>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41</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079882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Requirements?</a:t>
            </a:r>
          </a:p>
          <a:p>
            <a:pPr marL="1040131" lvl="2" indent="0">
              <a:buNone/>
            </a:pPr>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42</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12087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Requirements?</a:t>
            </a:r>
          </a:p>
          <a:p>
            <a:pPr lvl="2"/>
            <a:r>
              <a:rPr lang="en-US" dirty="0"/>
              <a:t>L1 System</a:t>
            </a:r>
          </a:p>
          <a:p>
            <a:pPr lvl="2"/>
            <a:r>
              <a:rPr lang="en-US" dirty="0"/>
              <a:t>L2 Subsystem</a:t>
            </a:r>
          </a:p>
          <a:p>
            <a:pPr lvl="2"/>
            <a:r>
              <a:rPr lang="en-US" dirty="0"/>
              <a:t>L3 Equipment</a:t>
            </a:r>
          </a:p>
          <a:p>
            <a:pPr lvl="2"/>
            <a:endParaRPr lang="en-US" dirty="0"/>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43</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235955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Alert!</a:t>
            </a:r>
            <a:endParaRPr lang="en-US" dirty="0"/>
          </a:p>
          <a:p>
            <a:pPr lvl="2"/>
            <a:endParaRPr lang="en-US" dirty="0"/>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44</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4116588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Alert!</a:t>
            </a:r>
          </a:p>
          <a:p>
            <a:pPr lvl="2"/>
            <a:r>
              <a:rPr lang="en-US" dirty="0"/>
              <a:t>Dry mass increase of 1 ton</a:t>
            </a:r>
          </a:p>
          <a:p>
            <a:pPr lvl="2"/>
            <a:endParaRPr lang="en-US" dirty="0"/>
          </a:p>
          <a:p>
            <a:pPr lvl="2"/>
            <a:r>
              <a:rPr lang="en-US" dirty="0"/>
              <a:t>MBSE – Model Based System Engineering</a:t>
            </a:r>
          </a:p>
          <a:p>
            <a:pPr lvl="2"/>
            <a:endParaRPr lang="en-US" dirty="0"/>
          </a:p>
          <a:p>
            <a:pPr lvl="2"/>
            <a:r>
              <a:rPr lang="en-US" dirty="0"/>
              <a:t>Any changes to propulsion system selection?</a:t>
            </a:r>
          </a:p>
          <a:p>
            <a:pPr lvl="2"/>
            <a:endParaRPr lang="en-US" dirty="0"/>
          </a:p>
          <a:p>
            <a:pPr lvl="2"/>
            <a:endParaRPr lang="en-US" dirty="0"/>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45</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4252973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Mayday!</a:t>
            </a:r>
          </a:p>
          <a:p>
            <a:pPr marL="1040131" lvl="2" indent="0">
              <a:buNone/>
            </a:pPr>
            <a:endParaRPr lang="en-US" dirty="0"/>
          </a:p>
          <a:p>
            <a:pPr lvl="2"/>
            <a:endParaRPr lang="en-US" dirty="0"/>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46</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486298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dirty="0"/>
          </a:p>
          <a:p>
            <a:pPr>
              <a:lnSpc>
                <a:spcPct val="110000"/>
              </a:lnSpc>
            </a:pPr>
            <a:r>
              <a:rPr lang="en-US" noProof="0" dirty="0"/>
              <a:t>Propulsion system design:</a:t>
            </a:r>
          </a:p>
          <a:p>
            <a:pPr lvl="1"/>
            <a:r>
              <a:rPr lang="en-US" sz="2000" dirty="0"/>
              <a:t>Mayday!</a:t>
            </a:r>
          </a:p>
          <a:p>
            <a:pPr lvl="2"/>
            <a:r>
              <a:rPr lang="en-US" dirty="0"/>
              <a:t>Did we consider RAMS / safety?</a:t>
            </a:r>
          </a:p>
          <a:p>
            <a:pPr lvl="2"/>
            <a:endParaRPr lang="en-US" dirty="0"/>
          </a:p>
          <a:p>
            <a:pPr lvl="2"/>
            <a:r>
              <a:rPr lang="en-US" dirty="0"/>
              <a:t>Quality control?</a:t>
            </a:r>
          </a:p>
          <a:p>
            <a:pPr lvl="2"/>
            <a:endParaRPr lang="en-US" dirty="0"/>
          </a:p>
          <a:p>
            <a:pPr lvl="2"/>
            <a:r>
              <a:rPr lang="en-US" dirty="0"/>
              <a:t>Configuration management?</a:t>
            </a:r>
          </a:p>
          <a:p>
            <a:pPr lvl="2"/>
            <a:endParaRPr lang="en-US" dirty="0"/>
          </a:p>
          <a:p>
            <a:pPr lvl="2"/>
            <a:endParaRPr lang="en-US" dirty="0"/>
          </a:p>
          <a:p>
            <a:pPr lvl="2"/>
            <a:endParaRPr lang="en-US" dirty="0"/>
          </a:p>
          <a:p>
            <a:pPr lvl="2"/>
            <a:endParaRPr lang="en-US" sz="1867" dirty="0"/>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47</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52199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6D57D-F6C6-1DDC-825A-03685EBAD49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5999DC-CD9A-6AB5-8D9C-861B0C316EFE}"/>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noProof="0" dirty="0"/>
          </a:p>
          <a:p>
            <a:r>
              <a:rPr lang="en-US" noProof="0" dirty="0"/>
              <a:t>Main requirements (L0 – Level 0):</a:t>
            </a:r>
          </a:p>
          <a:p>
            <a:pPr lvl="1"/>
            <a:r>
              <a:rPr lang="en-US" sz="2000" noProof="0" dirty="0"/>
              <a:t>Maiden flight with demo to ISS before end 2029</a:t>
            </a:r>
          </a:p>
          <a:p>
            <a:pPr lvl="1"/>
            <a:r>
              <a:rPr lang="en-US" sz="2000" noProof="0" dirty="0"/>
              <a:t>Upload 4 ton pressurized cargo to LEO </a:t>
            </a:r>
          </a:p>
          <a:p>
            <a:pPr lvl="2"/>
            <a:r>
              <a:rPr lang="en-US" noProof="0" dirty="0"/>
              <a:t>Cargo density of 260 kg / m³</a:t>
            </a:r>
          </a:p>
          <a:p>
            <a:pPr lvl="1"/>
            <a:r>
              <a:rPr lang="en-US" sz="2000" noProof="0" dirty="0"/>
              <a:t>Download 2 ton pressurized cargo</a:t>
            </a:r>
          </a:p>
          <a:p>
            <a:pPr lvl="1"/>
            <a:r>
              <a:rPr lang="en-US" sz="2000" noProof="0" dirty="0"/>
              <a:t>Competitive price / kg on LEO market</a:t>
            </a:r>
          </a:p>
          <a:p>
            <a:pPr lvl="2"/>
            <a:r>
              <a:rPr lang="en-US" noProof="0" dirty="0"/>
              <a:t>&lt; 75 k€ / kg for pressurized cargo upload </a:t>
            </a:r>
          </a:p>
          <a:p>
            <a:pPr lvl="2"/>
            <a:r>
              <a:rPr lang="en-US" noProof="0" dirty="0"/>
              <a:t>3.5 ton mission =&gt; 260 M€</a:t>
            </a:r>
          </a:p>
        </p:txBody>
      </p:sp>
      <p:sp>
        <p:nvSpPr>
          <p:cNvPr id="3" name="Titre 2">
            <a:extLst>
              <a:ext uri="{FF2B5EF4-FFF2-40B4-BE49-F238E27FC236}">
                <a16:creationId xmlns:a16="http://schemas.microsoft.com/office/drawing/2014/main" id="{FF4D8AB1-C375-A110-45B7-DD88C1855AA8}"/>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436C0EA-B032-1C9E-6B9F-0CBEFF878BCE}"/>
              </a:ext>
            </a:extLst>
          </p:cNvPr>
          <p:cNvSpPr>
            <a:spLocks noGrp="1"/>
          </p:cNvSpPr>
          <p:nvPr>
            <p:ph type="sldNum" sz="quarter" idx="12"/>
          </p:nvPr>
        </p:nvSpPr>
        <p:spPr/>
        <p:txBody>
          <a:bodyPr/>
          <a:lstStyle/>
          <a:p>
            <a:fld id="{E1E1CD7C-2161-7D43-862E-CE4C333CD873}" type="slidenum">
              <a:rPr lang="en-US" noProof="0" smtClean="0"/>
              <a:pPr/>
              <a:t>5</a:t>
            </a:fld>
            <a:endParaRPr lang="en-US" noProof="0" dirty="0"/>
          </a:p>
        </p:txBody>
      </p:sp>
      <p:sp>
        <p:nvSpPr>
          <p:cNvPr id="7" name="Google Shape;119;p5">
            <a:extLst>
              <a:ext uri="{FF2B5EF4-FFF2-40B4-BE49-F238E27FC236}">
                <a16:creationId xmlns:a16="http://schemas.microsoft.com/office/drawing/2014/main" id="{5E4CDD2F-F9EE-B941-012B-9A3D2EC2F26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BACF90BD-453D-C410-4BA3-9EA1A2D708E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99256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0CAB-86B5-297C-2B4F-FDCFB4A6715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76BBF50-DFEE-D049-7A74-F62F5C18C365}"/>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noProof="0" dirty="0"/>
          </a:p>
          <a:p>
            <a:r>
              <a:rPr lang="en-US" noProof="0" dirty="0"/>
              <a:t>Main requirements (L0 – Level 0):</a:t>
            </a:r>
          </a:p>
          <a:p>
            <a:pPr lvl="1"/>
            <a:r>
              <a:rPr lang="en-US" sz="2000" noProof="0" dirty="0"/>
              <a:t>Versatility / growth potential for evolution towards</a:t>
            </a:r>
          </a:p>
          <a:p>
            <a:pPr lvl="2"/>
            <a:r>
              <a:rPr lang="en-US" noProof="0" dirty="0"/>
              <a:t>LEO crewed missions (a minimum crew size of 3, a docked mission duration of 210 days and an autonomous flight duration consistent with the phasing, rendezvous, and re-entry concepts, including contingencies) </a:t>
            </a:r>
          </a:p>
          <a:p>
            <a:pPr lvl="2"/>
            <a:r>
              <a:rPr lang="en-US" noProof="0" dirty="0"/>
              <a:t>Download 2 ton cargo mission from Lunar Gateway</a:t>
            </a:r>
          </a:p>
          <a:p>
            <a:pPr lvl="1"/>
            <a:endParaRPr lang="en-US" sz="2000" noProof="0" dirty="0"/>
          </a:p>
        </p:txBody>
      </p:sp>
      <p:sp>
        <p:nvSpPr>
          <p:cNvPr id="3" name="Titre 2">
            <a:extLst>
              <a:ext uri="{FF2B5EF4-FFF2-40B4-BE49-F238E27FC236}">
                <a16:creationId xmlns:a16="http://schemas.microsoft.com/office/drawing/2014/main" id="{59C7BFD2-8638-8071-57FF-14BBA99ED8B5}"/>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EEE9363F-8D54-E0F2-E06B-F2D258BF3E97}"/>
              </a:ext>
            </a:extLst>
          </p:cNvPr>
          <p:cNvSpPr>
            <a:spLocks noGrp="1"/>
          </p:cNvSpPr>
          <p:nvPr>
            <p:ph type="sldNum" sz="quarter" idx="12"/>
          </p:nvPr>
        </p:nvSpPr>
        <p:spPr/>
        <p:txBody>
          <a:bodyPr/>
          <a:lstStyle/>
          <a:p>
            <a:fld id="{E1E1CD7C-2161-7D43-862E-CE4C333CD873}" type="slidenum">
              <a:rPr lang="en-US" noProof="0" smtClean="0"/>
              <a:pPr/>
              <a:t>6</a:t>
            </a:fld>
            <a:endParaRPr lang="en-US" noProof="0" dirty="0"/>
          </a:p>
        </p:txBody>
      </p:sp>
      <p:sp>
        <p:nvSpPr>
          <p:cNvPr id="7" name="Google Shape;119;p5">
            <a:extLst>
              <a:ext uri="{FF2B5EF4-FFF2-40B4-BE49-F238E27FC236}">
                <a16:creationId xmlns:a16="http://schemas.microsoft.com/office/drawing/2014/main" id="{8B7E5199-7F00-BDCB-2BB5-9E1A0624E07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B4FCCE9-070E-4F0B-0F49-5D74D105AAE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59964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0615-1EF4-FF63-7C34-19077706667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A38C1C9-6FFD-7526-346B-4A5254658657}"/>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0CDDD736-86FE-D86C-2C13-42D11A5B9C79}"/>
              </a:ext>
            </a:extLst>
          </p:cNvPr>
          <p:cNvSpPr>
            <a:spLocks noGrp="1"/>
          </p:cNvSpPr>
          <p:nvPr>
            <p:ph type="sldNum" sz="quarter" idx="12"/>
          </p:nvPr>
        </p:nvSpPr>
        <p:spPr/>
        <p:txBody>
          <a:bodyPr/>
          <a:lstStyle/>
          <a:p>
            <a:fld id="{E1E1CD7C-2161-7D43-862E-CE4C333CD873}" type="slidenum">
              <a:rPr lang="en-US" noProof="0" smtClean="0"/>
              <a:pPr/>
              <a:t>7</a:t>
            </a:fld>
            <a:endParaRPr lang="en-US" noProof="0" dirty="0"/>
          </a:p>
        </p:txBody>
      </p:sp>
      <p:sp>
        <p:nvSpPr>
          <p:cNvPr id="7" name="Google Shape;119;p5">
            <a:extLst>
              <a:ext uri="{FF2B5EF4-FFF2-40B4-BE49-F238E27FC236}">
                <a16:creationId xmlns:a16="http://schemas.microsoft.com/office/drawing/2014/main" id="{FD217AD0-D790-CE71-F4A5-1E69042BE5FC}"/>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2B0849E-8B79-80F5-9034-C222450C0ED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pic>
        <p:nvPicPr>
          <p:cNvPr id="9" name="Grafik 8">
            <a:extLst>
              <a:ext uri="{FF2B5EF4-FFF2-40B4-BE49-F238E27FC236}">
                <a16:creationId xmlns:a16="http://schemas.microsoft.com/office/drawing/2014/main" id="{97FC0D44-17BE-4DBF-B6DF-DEEECD96E419}"/>
              </a:ext>
            </a:extLst>
          </p:cNvPr>
          <p:cNvPicPr>
            <a:picLocks noChangeAspect="1"/>
          </p:cNvPicPr>
          <p:nvPr/>
        </p:nvPicPr>
        <p:blipFill>
          <a:blip r:embed="rId2"/>
          <a:stretch>
            <a:fillRect/>
          </a:stretch>
        </p:blipFill>
        <p:spPr>
          <a:xfrm>
            <a:off x="2554083" y="1920829"/>
            <a:ext cx="7083832" cy="4741597"/>
          </a:xfrm>
          <a:prstGeom prst="rect">
            <a:avLst/>
          </a:prstGeom>
        </p:spPr>
      </p:pic>
      <p:sp>
        <p:nvSpPr>
          <p:cNvPr id="10" name="Textfeld 9">
            <a:extLst>
              <a:ext uri="{FF2B5EF4-FFF2-40B4-BE49-F238E27FC236}">
                <a16:creationId xmlns:a16="http://schemas.microsoft.com/office/drawing/2014/main" id="{C353F5BF-7700-50D3-E553-62E2B17A916D}"/>
              </a:ext>
            </a:extLst>
          </p:cNvPr>
          <p:cNvSpPr txBox="1"/>
          <p:nvPr/>
        </p:nvSpPr>
        <p:spPr>
          <a:xfrm>
            <a:off x="4103483" y="4689901"/>
            <a:ext cx="1019831" cy="523220"/>
          </a:xfrm>
          <a:prstGeom prst="rect">
            <a:avLst/>
          </a:prstGeom>
          <a:noFill/>
        </p:spPr>
        <p:txBody>
          <a:bodyPr wrap="none" rtlCol="0">
            <a:spAutoFit/>
          </a:bodyPr>
          <a:lstStyle/>
          <a:p>
            <a:pPr algn="ctr"/>
            <a:r>
              <a:rPr lang="en-US" noProof="0" dirty="0"/>
              <a:t>Launcher</a:t>
            </a:r>
          </a:p>
          <a:p>
            <a:pPr algn="ctr"/>
            <a:r>
              <a:rPr lang="en-US" noProof="0" dirty="0"/>
              <a:t>separation</a:t>
            </a:r>
          </a:p>
        </p:txBody>
      </p:sp>
      <p:sp>
        <p:nvSpPr>
          <p:cNvPr id="11" name="Textfeld 10">
            <a:extLst>
              <a:ext uri="{FF2B5EF4-FFF2-40B4-BE49-F238E27FC236}">
                <a16:creationId xmlns:a16="http://schemas.microsoft.com/office/drawing/2014/main" id="{40D9B9A0-1F2E-8A6C-A210-8C823217A2B0}"/>
              </a:ext>
            </a:extLst>
          </p:cNvPr>
          <p:cNvSpPr txBox="1"/>
          <p:nvPr/>
        </p:nvSpPr>
        <p:spPr>
          <a:xfrm>
            <a:off x="5189899" y="3631248"/>
            <a:ext cx="792205" cy="523220"/>
          </a:xfrm>
          <a:prstGeom prst="rect">
            <a:avLst/>
          </a:prstGeom>
          <a:noFill/>
        </p:spPr>
        <p:txBody>
          <a:bodyPr wrap="none" rtlCol="0">
            <a:spAutoFit/>
          </a:bodyPr>
          <a:lstStyle/>
          <a:p>
            <a:pPr algn="ctr"/>
            <a:r>
              <a:rPr lang="en-US" noProof="0" dirty="0"/>
              <a:t>Holding</a:t>
            </a:r>
          </a:p>
          <a:p>
            <a:pPr algn="ctr"/>
            <a:r>
              <a:rPr lang="en-US" dirty="0"/>
              <a:t>plane</a:t>
            </a:r>
            <a:endParaRPr lang="en-US" noProof="0" dirty="0"/>
          </a:p>
        </p:txBody>
      </p:sp>
      <p:sp>
        <p:nvSpPr>
          <p:cNvPr id="12" name="Textfeld 11">
            <a:extLst>
              <a:ext uri="{FF2B5EF4-FFF2-40B4-BE49-F238E27FC236}">
                <a16:creationId xmlns:a16="http://schemas.microsoft.com/office/drawing/2014/main" id="{D48D683C-3965-5EAE-EB97-27250BC584B6}"/>
              </a:ext>
            </a:extLst>
          </p:cNvPr>
          <p:cNvSpPr txBox="1"/>
          <p:nvPr/>
        </p:nvSpPr>
        <p:spPr>
          <a:xfrm>
            <a:off x="6328872" y="1613052"/>
            <a:ext cx="1887055" cy="307777"/>
          </a:xfrm>
          <a:prstGeom prst="rect">
            <a:avLst/>
          </a:prstGeom>
          <a:noFill/>
        </p:spPr>
        <p:txBody>
          <a:bodyPr wrap="none" rtlCol="0">
            <a:spAutoFit/>
          </a:bodyPr>
          <a:lstStyle/>
          <a:p>
            <a:pPr algn="ctr"/>
            <a:r>
              <a:rPr lang="en-US" noProof="0" dirty="0"/>
              <a:t>Docking / Un-docking</a:t>
            </a:r>
          </a:p>
        </p:txBody>
      </p:sp>
      <p:sp>
        <p:nvSpPr>
          <p:cNvPr id="13" name="Textfeld 12">
            <a:extLst>
              <a:ext uri="{FF2B5EF4-FFF2-40B4-BE49-F238E27FC236}">
                <a16:creationId xmlns:a16="http://schemas.microsoft.com/office/drawing/2014/main" id="{B227A8E6-9326-3ED5-BCB6-B5E593CFB37F}"/>
              </a:ext>
            </a:extLst>
          </p:cNvPr>
          <p:cNvSpPr txBox="1"/>
          <p:nvPr/>
        </p:nvSpPr>
        <p:spPr>
          <a:xfrm>
            <a:off x="8400753" y="4905344"/>
            <a:ext cx="870751" cy="307777"/>
          </a:xfrm>
          <a:prstGeom prst="rect">
            <a:avLst/>
          </a:prstGeom>
          <a:noFill/>
        </p:spPr>
        <p:txBody>
          <a:bodyPr wrap="none" rtlCol="0">
            <a:spAutoFit/>
          </a:bodyPr>
          <a:lstStyle/>
          <a:p>
            <a:pPr algn="ctr"/>
            <a:r>
              <a:rPr lang="en-US" noProof="0" dirty="0"/>
              <a:t>Re-entry</a:t>
            </a:r>
          </a:p>
        </p:txBody>
      </p:sp>
      <p:sp>
        <p:nvSpPr>
          <p:cNvPr id="14" name="Textfeld 13">
            <a:extLst>
              <a:ext uri="{FF2B5EF4-FFF2-40B4-BE49-F238E27FC236}">
                <a16:creationId xmlns:a16="http://schemas.microsoft.com/office/drawing/2014/main" id="{C396AD12-FEB4-30E9-863A-4FF0B756BBE6}"/>
              </a:ext>
            </a:extLst>
          </p:cNvPr>
          <p:cNvSpPr txBox="1"/>
          <p:nvPr/>
        </p:nvSpPr>
        <p:spPr>
          <a:xfrm>
            <a:off x="8792011" y="5476108"/>
            <a:ext cx="821059" cy="307777"/>
          </a:xfrm>
          <a:prstGeom prst="rect">
            <a:avLst/>
          </a:prstGeom>
          <a:noFill/>
        </p:spPr>
        <p:txBody>
          <a:bodyPr wrap="none" rtlCol="0">
            <a:spAutoFit/>
          </a:bodyPr>
          <a:lstStyle/>
          <a:p>
            <a:pPr algn="ctr"/>
            <a:r>
              <a:rPr lang="en-US" noProof="0" dirty="0"/>
              <a:t>Landing</a:t>
            </a:r>
          </a:p>
        </p:txBody>
      </p:sp>
    </p:spTree>
    <p:extLst>
      <p:ext uri="{BB962C8B-B14F-4D97-AF65-F5344CB8AC3E}">
        <p14:creationId xmlns:p14="http://schemas.microsoft.com/office/powerpoint/2010/main" val="184221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F50F-A23B-557B-92A9-7434DDE6774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0BAD10-765A-D6A3-A97A-41EA844EB454}"/>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noProof="0" dirty="0"/>
              <a:t>Electrical propulsion</a:t>
            </a:r>
          </a:p>
          <a:p>
            <a:pPr lvl="3"/>
            <a:r>
              <a:rPr lang="en-US" dirty="0"/>
              <a:t>Electromagnetic acceleration (MPD thruster, pulsed plasma thruster, magnetic nozzle thruster)</a:t>
            </a:r>
          </a:p>
          <a:p>
            <a:pPr lvl="3"/>
            <a:r>
              <a:rPr lang="en-US" dirty="0"/>
              <a:t>Electrostatic acceleration (gridded ion thruster, hall effect thruster, field emission EP, electrospray thruster)</a:t>
            </a:r>
          </a:p>
          <a:p>
            <a:pPr lvl="3"/>
            <a:r>
              <a:rPr lang="en-US" dirty="0"/>
              <a:t>Electrothermal acceleration (</a:t>
            </a:r>
            <a:r>
              <a:rPr lang="en-US" dirty="0" err="1"/>
              <a:t>resistojet</a:t>
            </a:r>
            <a:r>
              <a:rPr lang="en-US" dirty="0"/>
              <a:t> thruster, </a:t>
            </a:r>
            <a:r>
              <a:rPr lang="en-US" dirty="0" err="1"/>
              <a:t>arcjet</a:t>
            </a:r>
            <a:r>
              <a:rPr lang="en-US" dirty="0"/>
              <a:t> thruster)</a:t>
            </a:r>
          </a:p>
          <a:p>
            <a:pPr lvl="2"/>
            <a:endParaRPr lang="en-US" dirty="0"/>
          </a:p>
        </p:txBody>
      </p:sp>
      <p:sp>
        <p:nvSpPr>
          <p:cNvPr id="3" name="Titre 2">
            <a:extLst>
              <a:ext uri="{FF2B5EF4-FFF2-40B4-BE49-F238E27FC236}">
                <a16:creationId xmlns:a16="http://schemas.microsoft.com/office/drawing/2014/main" id="{D0F533F6-DD7F-623C-9CE5-864AE08E880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D0AFD674-B2ED-9E20-C45C-73E316FF483F}"/>
              </a:ext>
            </a:extLst>
          </p:cNvPr>
          <p:cNvSpPr>
            <a:spLocks noGrp="1"/>
          </p:cNvSpPr>
          <p:nvPr>
            <p:ph type="sldNum" sz="quarter" idx="12"/>
          </p:nvPr>
        </p:nvSpPr>
        <p:spPr/>
        <p:txBody>
          <a:bodyPr/>
          <a:lstStyle/>
          <a:p>
            <a:fld id="{E1E1CD7C-2161-7D43-862E-CE4C333CD873}" type="slidenum">
              <a:rPr lang="en-US" noProof="0" smtClean="0"/>
              <a:pPr/>
              <a:t>8</a:t>
            </a:fld>
            <a:endParaRPr lang="en-US" noProof="0" dirty="0"/>
          </a:p>
        </p:txBody>
      </p:sp>
      <p:sp>
        <p:nvSpPr>
          <p:cNvPr id="7" name="Google Shape;119;p5">
            <a:extLst>
              <a:ext uri="{FF2B5EF4-FFF2-40B4-BE49-F238E27FC236}">
                <a16:creationId xmlns:a16="http://schemas.microsoft.com/office/drawing/2014/main" id="{42FE8E02-B8AE-F97D-87FD-9BFEF305E3FC}"/>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60A73CA5-3F41-CFB4-AE8E-828860B2E1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314068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91E2-EBA0-12AC-E101-A8C067D1815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CB44EE-9389-43E4-1D8A-4D0E0FFA98D9}"/>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dirty="0"/>
              <a:t>Thermal propulsion</a:t>
            </a:r>
          </a:p>
          <a:p>
            <a:pPr lvl="3"/>
            <a:r>
              <a:rPr lang="en-US" dirty="0"/>
              <a:t>Nuclear thermal thruster</a:t>
            </a:r>
          </a:p>
          <a:p>
            <a:pPr lvl="3"/>
            <a:r>
              <a:rPr lang="en-US" dirty="0"/>
              <a:t>Solar thermal thruster</a:t>
            </a:r>
          </a:p>
          <a:p>
            <a:pPr lvl="3"/>
            <a:r>
              <a:rPr lang="en-US" dirty="0"/>
              <a:t>Cold gas thruster</a:t>
            </a:r>
          </a:p>
          <a:p>
            <a:pPr lvl="2"/>
            <a:r>
              <a:rPr lang="en-US" dirty="0"/>
              <a:t>Chemical propulsion</a:t>
            </a:r>
          </a:p>
          <a:p>
            <a:pPr lvl="3"/>
            <a:r>
              <a:rPr lang="en-US" dirty="0"/>
              <a:t>Gaseous</a:t>
            </a:r>
          </a:p>
          <a:p>
            <a:pPr lvl="3"/>
            <a:r>
              <a:rPr lang="en-US" dirty="0"/>
              <a:t>Liquid</a:t>
            </a:r>
          </a:p>
          <a:p>
            <a:pPr lvl="3"/>
            <a:r>
              <a:rPr lang="en-US" dirty="0"/>
              <a:t>Solid</a:t>
            </a:r>
          </a:p>
          <a:p>
            <a:pPr lvl="3"/>
            <a:r>
              <a:rPr lang="en-US" dirty="0"/>
              <a:t>Hybrid</a:t>
            </a:r>
          </a:p>
        </p:txBody>
      </p:sp>
      <p:sp>
        <p:nvSpPr>
          <p:cNvPr id="3" name="Titre 2">
            <a:extLst>
              <a:ext uri="{FF2B5EF4-FFF2-40B4-BE49-F238E27FC236}">
                <a16:creationId xmlns:a16="http://schemas.microsoft.com/office/drawing/2014/main" id="{5D553BB5-0619-F833-A2B5-CE36B0484D7B}"/>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0BF2ED6-41D8-AD70-25D8-1E8FBA05D7DD}"/>
              </a:ext>
            </a:extLst>
          </p:cNvPr>
          <p:cNvSpPr>
            <a:spLocks noGrp="1"/>
          </p:cNvSpPr>
          <p:nvPr>
            <p:ph type="sldNum" sz="quarter" idx="12"/>
          </p:nvPr>
        </p:nvSpPr>
        <p:spPr/>
        <p:txBody>
          <a:bodyPr/>
          <a:lstStyle/>
          <a:p>
            <a:fld id="{E1E1CD7C-2161-7D43-862E-CE4C333CD873}" type="slidenum">
              <a:rPr lang="en-US" noProof="0" smtClean="0"/>
              <a:pPr/>
              <a:t>9</a:t>
            </a:fld>
            <a:endParaRPr lang="en-US" noProof="0" dirty="0"/>
          </a:p>
        </p:txBody>
      </p:sp>
      <p:sp>
        <p:nvSpPr>
          <p:cNvPr id="7" name="Google Shape;119;p5">
            <a:extLst>
              <a:ext uri="{FF2B5EF4-FFF2-40B4-BE49-F238E27FC236}">
                <a16:creationId xmlns:a16="http://schemas.microsoft.com/office/drawing/2014/main" id="{59AF196D-D339-43C7-02BF-52775ADA719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9FAF2078-5211-D2B3-2E55-06C81B1104C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L3</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LEO Capsule</a:t>
            </a:r>
          </a:p>
        </p:txBody>
      </p:sp>
    </p:spTree>
    <p:extLst>
      <p:ext uri="{BB962C8B-B14F-4D97-AF65-F5344CB8AC3E}">
        <p14:creationId xmlns:p14="http://schemas.microsoft.com/office/powerpoint/2010/main" val="1092414643"/>
      </p:ext>
    </p:extLst>
  </p:cSld>
  <p:clrMapOvr>
    <a:masterClrMapping/>
  </p:clrMapOvr>
</p:sld>
</file>

<file path=ppt/theme/theme1.xml><?xml version="1.0" encoding="utf-8"?>
<a:theme xmlns:a="http://schemas.openxmlformats.org/drawingml/2006/main" name="EPFL eSpace">
  <a:themeElements>
    <a:clrScheme name="EPFL">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Breitbild</PresentationFormat>
  <Paragraphs>459</Paragraphs>
  <Slides>47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47</vt:i4>
      </vt:variant>
    </vt:vector>
  </HeadingPairs>
  <TitlesOfParts>
    <vt:vector size="53" baseType="lpstr">
      <vt:lpstr>Libre Franklin</vt:lpstr>
      <vt:lpstr>Arial</vt:lpstr>
      <vt:lpstr>Calibri</vt:lpstr>
      <vt:lpstr>Noto Sans Symbols</vt:lpstr>
      <vt:lpstr>Microsoft Sans Serif</vt:lpstr>
      <vt:lpstr>EPFL eSpace</vt:lpstr>
      <vt:lpstr>EPFL  Space Center eSpace</vt:lpstr>
      <vt:lpstr>Lecture # 3 Exercise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EPFL Space Center eSpace</dc:title>
  <dc:creator>Andrew Crawford</dc:creator>
  <cp:lastModifiedBy>Markus Jäger</cp:lastModifiedBy>
  <cp:revision>106</cp:revision>
  <cp:lastPrinted>2024-02-20T05:07:52Z</cp:lastPrinted>
  <dcterms:created xsi:type="dcterms:W3CDTF">2019-11-01T10:56:50Z</dcterms:created>
  <dcterms:modified xsi:type="dcterms:W3CDTF">2025-03-22T10:15:07Z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759ad60f-940b-4c70-81a9-ac559461b0e8</vt:lpwstr>
  </property>
  <property fmtid="{D5CDD505-2E9C-101B-9397-08002B2CF9AE}" pid="3" name="TaggedBy">
    <vt:lpwstr>JAMA188</vt:lpwstr>
  </property>
  <property fmtid="{D5CDD505-2E9C-101B-9397-08002B2CF9AE}" pid="4" name="L">
    <vt:lpwstr>XXPRI</vt:lpwstr>
  </property>
  <property fmtid="{D5CDD505-2E9C-101B-9397-08002B2CF9AE}" pid="5" name="STAMP">
    <vt:lpwstr>NO</vt:lpwstr>
  </property>
</Properties>
</file>